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1" r:id="rId15"/>
    <p:sldId id="272" r:id="rId16"/>
    <p:sldId id="273" r:id="rId17"/>
    <p:sldId id="274" r:id="rId18"/>
    <p:sldId id="275" r:id="rId19"/>
    <p:sldId id="288" r:id="rId20"/>
    <p:sldId id="277" r:id="rId21"/>
    <p:sldId id="290" r:id="rId22"/>
    <p:sldId id="289" r:id="rId23"/>
    <p:sldId id="279" r:id="rId24"/>
    <p:sldId id="280" r:id="rId25"/>
    <p:sldId id="295" r:id="rId26"/>
    <p:sldId id="284" r:id="rId27"/>
    <p:sldId id="285" r:id="rId28"/>
    <p:sldId id="286" r:id="rId29"/>
    <p:sldId id="287" r:id="rId30"/>
    <p:sldId id="291" r:id="rId31"/>
    <p:sldId id="292" r:id="rId32"/>
    <p:sldId id="293" r:id="rId33"/>
    <p:sldId id="294" r:id="rId3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2102" autoAdjust="0"/>
  </p:normalViewPr>
  <p:slideViewPr>
    <p:cSldViewPr>
      <p:cViewPr varScale="1">
        <p:scale>
          <a:sx n="106" d="100"/>
          <a:sy n="106" d="100"/>
        </p:scale>
        <p:origin x="73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1CFE90-B77F-4028-BCC7-06425060F3BD}" type="datetimeFigureOut">
              <a:rPr lang="ko-KR" altLang="en-US" smtClean="0"/>
              <a:t>2023-09-22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C2B817-B32F-4042-A92A-194230B4AB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93429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C2B817-B32F-4042-A92A-194230B4AB3D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03442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0CF54-22E9-41C0-92EA-13126E586E0F}" type="datetimeFigureOut">
              <a:rPr lang="ko-KR" altLang="en-US" smtClean="0"/>
              <a:t>2023-09-22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CA79-55CE-4EBC-A2FA-439911E3E5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83655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0CF54-22E9-41C0-92EA-13126E586E0F}" type="datetimeFigureOut">
              <a:rPr lang="ko-KR" altLang="en-US" smtClean="0"/>
              <a:t>2023-09-22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CA79-55CE-4EBC-A2FA-439911E3E5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37435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0CF54-22E9-41C0-92EA-13126E586E0F}" type="datetimeFigureOut">
              <a:rPr lang="ko-KR" altLang="en-US" smtClean="0"/>
              <a:t>2023-09-22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CA79-55CE-4EBC-A2FA-439911E3E5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42968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0CF54-22E9-41C0-92EA-13126E586E0F}" type="datetimeFigureOut">
              <a:rPr lang="ko-KR" altLang="en-US" smtClean="0"/>
              <a:t>2023-09-22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CA79-55CE-4EBC-A2FA-439911E3E5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0742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0CF54-22E9-41C0-92EA-13126E586E0F}" type="datetimeFigureOut">
              <a:rPr lang="ko-KR" altLang="en-US" smtClean="0"/>
              <a:t>2023-09-22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CA79-55CE-4EBC-A2FA-439911E3E5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6606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0CF54-22E9-41C0-92EA-13126E586E0F}" type="datetimeFigureOut">
              <a:rPr lang="ko-KR" altLang="en-US" smtClean="0"/>
              <a:t>2023-09-22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CA79-55CE-4EBC-A2FA-439911E3E5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9113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0CF54-22E9-41C0-92EA-13126E586E0F}" type="datetimeFigureOut">
              <a:rPr lang="ko-KR" altLang="en-US" smtClean="0"/>
              <a:t>2023-09-22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CA79-55CE-4EBC-A2FA-439911E3E5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45338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0CF54-22E9-41C0-92EA-13126E586E0F}" type="datetimeFigureOut">
              <a:rPr lang="ko-KR" altLang="en-US" smtClean="0"/>
              <a:t>2023-09-22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CA79-55CE-4EBC-A2FA-439911E3E5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60145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0CF54-22E9-41C0-92EA-13126E586E0F}" type="datetimeFigureOut">
              <a:rPr lang="ko-KR" altLang="en-US" smtClean="0"/>
              <a:t>2023-09-22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CA79-55CE-4EBC-A2FA-439911E3E5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66297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0CF54-22E9-41C0-92EA-13126E586E0F}" type="datetimeFigureOut">
              <a:rPr lang="ko-KR" altLang="en-US" smtClean="0"/>
              <a:t>2023-09-22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CA79-55CE-4EBC-A2FA-439911E3E5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73034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0CF54-22E9-41C0-92EA-13126E586E0F}" type="datetimeFigureOut">
              <a:rPr lang="ko-KR" altLang="en-US" smtClean="0"/>
              <a:t>2023-09-22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CA79-55CE-4EBC-A2FA-439911E3E5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60400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60CF54-22E9-41C0-92EA-13126E586E0F}" type="datetimeFigureOut">
              <a:rPr lang="ko-KR" altLang="en-US" smtClean="0"/>
              <a:t>2023-09-22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F0CA79-55CE-4EBC-A2FA-439911E3E5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5612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jpe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프로젝트 타이틀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 err="1"/>
              <a:t>과정명</a:t>
            </a:r>
            <a:r>
              <a:rPr lang="ko-KR" altLang="en-US" sz="2000" dirty="0"/>
              <a:t> </a:t>
            </a:r>
            <a:r>
              <a:rPr lang="en-US" altLang="ko-KR" sz="2000" dirty="0"/>
              <a:t>: </a:t>
            </a:r>
            <a:r>
              <a:rPr lang="ko-KR" altLang="en-US" sz="2000" dirty="0" err="1"/>
              <a:t>풀스택</a:t>
            </a:r>
            <a:r>
              <a:rPr lang="ko-KR" altLang="en-US" sz="2000" dirty="0"/>
              <a:t> 자바웹개발자 양성과정</a:t>
            </a:r>
            <a:endParaRPr lang="en-US" altLang="ko-KR" sz="2000" dirty="0"/>
          </a:p>
          <a:p>
            <a:r>
              <a:rPr lang="ko-KR" altLang="en-US" sz="2000" dirty="0" err="1"/>
              <a:t>팀명</a:t>
            </a:r>
            <a:endParaRPr lang="en-US" altLang="ko-KR" sz="2000" dirty="0"/>
          </a:p>
          <a:p>
            <a:r>
              <a:rPr lang="ko-KR" altLang="en-US" sz="2000" dirty="0"/>
              <a:t>프로젝트 기간</a:t>
            </a:r>
            <a:endParaRPr lang="en-US" altLang="ko-KR" sz="2000" dirty="0"/>
          </a:p>
          <a:p>
            <a:r>
              <a:rPr lang="ko-KR" altLang="en-US" sz="2000" dirty="0" err="1" smtClean="0"/>
              <a:t>발표날짜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44666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-4006" y="0"/>
            <a:ext cx="10515600" cy="1325563"/>
          </a:xfrm>
        </p:spPr>
        <p:txBody>
          <a:bodyPr/>
          <a:lstStyle/>
          <a:p>
            <a:r>
              <a:rPr lang="ko-KR" altLang="en-US" dirty="0"/>
              <a:t>개발 환경 및 적용 기술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458" y="1124744"/>
            <a:ext cx="10515600" cy="576064"/>
          </a:xfrm>
        </p:spPr>
        <p:txBody>
          <a:bodyPr/>
          <a:lstStyle/>
          <a:p>
            <a:r>
              <a:rPr lang="en-US" altLang="ko-KR" dirty="0" smtClean="0"/>
              <a:t>Final </a:t>
            </a:r>
            <a:r>
              <a:rPr lang="en-US" altLang="ko-KR" dirty="0"/>
              <a:t>Project_</a:t>
            </a:r>
            <a:r>
              <a:rPr lang="ko-KR" altLang="en-US" dirty="0"/>
              <a:t>샘플</a:t>
            </a:r>
            <a:r>
              <a:rPr lang="en-US" altLang="ko-KR" dirty="0"/>
              <a:t>.pdf </a:t>
            </a:r>
            <a:r>
              <a:rPr lang="ko-KR" altLang="en-US" dirty="0"/>
              <a:t>참조</a:t>
            </a:r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8150" y="2052836"/>
            <a:ext cx="2670003" cy="331236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400" y="2168860"/>
            <a:ext cx="3000855" cy="259228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2144" y="2276872"/>
            <a:ext cx="4487687" cy="2664296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1631504" y="4946662"/>
            <a:ext cx="1008112" cy="360040"/>
          </a:xfrm>
          <a:prstGeom prst="roundRect">
            <a:avLst/>
          </a:prstGeom>
          <a:solidFill>
            <a:srgbClr val="003300"/>
          </a:solidFill>
          <a:ln>
            <a:solidFill>
              <a:srgbClr val="0033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/>
              <a:t>사례 </a:t>
            </a:r>
            <a:r>
              <a:rPr lang="en-US" altLang="ko-KR" sz="1200" b="1" dirty="0" smtClean="0"/>
              <a:t>1</a:t>
            </a:r>
            <a:endParaRPr lang="ko-KR" altLang="en-US" sz="1200" b="1" dirty="0"/>
          </a:p>
        </p:txBody>
      </p:sp>
      <p:sp>
        <p:nvSpPr>
          <p:cNvPr id="9" name="모서리가 둥근 직사각형 8"/>
          <p:cNvSpPr/>
          <p:nvPr/>
        </p:nvSpPr>
        <p:spPr>
          <a:xfrm>
            <a:off x="5123892" y="5306702"/>
            <a:ext cx="1008112" cy="360040"/>
          </a:xfrm>
          <a:prstGeom prst="roundRect">
            <a:avLst/>
          </a:prstGeom>
          <a:solidFill>
            <a:srgbClr val="003300"/>
          </a:solidFill>
          <a:ln>
            <a:solidFill>
              <a:srgbClr val="0033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/>
              <a:t>사례 </a:t>
            </a:r>
            <a:r>
              <a:rPr lang="en-US" altLang="ko-KR" sz="1200" b="1" dirty="0"/>
              <a:t>2</a:t>
            </a:r>
            <a:endParaRPr lang="ko-KR" altLang="en-US" sz="1200" b="1" dirty="0"/>
          </a:p>
        </p:txBody>
      </p:sp>
      <p:sp>
        <p:nvSpPr>
          <p:cNvPr id="10" name="모서리가 둥근 직사각형 9"/>
          <p:cNvSpPr/>
          <p:nvPr/>
        </p:nvSpPr>
        <p:spPr>
          <a:xfrm>
            <a:off x="9131931" y="5306702"/>
            <a:ext cx="1008112" cy="360040"/>
          </a:xfrm>
          <a:prstGeom prst="roundRect">
            <a:avLst/>
          </a:prstGeom>
          <a:solidFill>
            <a:srgbClr val="003300"/>
          </a:solidFill>
          <a:ln>
            <a:solidFill>
              <a:srgbClr val="0033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/>
              <a:t>사례 </a:t>
            </a:r>
            <a:r>
              <a:rPr lang="en-US" altLang="ko-KR" sz="1200" b="1" dirty="0" smtClean="0"/>
              <a:t>3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3897610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185105"/>
            <a:ext cx="10515600" cy="615603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시스템 구성도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430657" y="1535040"/>
            <a:ext cx="2697791" cy="32802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r>
              <a:rPr lang="en-US" altLang="ko-KR" sz="1100" b="1" dirty="0" smtClean="0"/>
              <a:t>Data Access Layer</a:t>
            </a:r>
            <a:endParaRPr lang="ko-KR" altLang="en-US" sz="1100" b="1" dirty="0"/>
          </a:p>
        </p:txBody>
      </p:sp>
      <p:cxnSp>
        <p:nvCxnSpPr>
          <p:cNvPr id="7" name="직선 화살표 연결선 6"/>
          <p:cNvCxnSpPr>
            <a:endCxn id="68" idx="1"/>
          </p:cNvCxnSpPr>
          <p:nvPr/>
        </p:nvCxnSpPr>
        <p:spPr>
          <a:xfrm>
            <a:off x="5905984" y="4037997"/>
            <a:ext cx="239876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w="med" len="med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/>
          <p:cNvCxnSpPr>
            <a:endCxn id="74" idx="1"/>
          </p:cNvCxnSpPr>
          <p:nvPr/>
        </p:nvCxnSpPr>
        <p:spPr>
          <a:xfrm>
            <a:off x="5905984" y="3137218"/>
            <a:ext cx="239876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w="med" len="med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/>
          <p:cNvCxnSpPr>
            <a:endCxn id="62" idx="1"/>
          </p:cNvCxnSpPr>
          <p:nvPr/>
        </p:nvCxnSpPr>
        <p:spPr>
          <a:xfrm>
            <a:off x="5905984" y="2235088"/>
            <a:ext cx="239876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w="med" len="med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672916" y="1535040"/>
            <a:ext cx="2018928" cy="32802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r>
              <a:rPr lang="en-US" altLang="ko-KR" sz="1100" b="1" dirty="0" smtClean="0"/>
              <a:t>Controller Layer</a:t>
            </a:r>
            <a:endParaRPr lang="ko-KR" altLang="en-US" sz="11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227348" y="6263734"/>
            <a:ext cx="11289304" cy="26161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smtClean="0">
                <a:solidFill>
                  <a:schemeClr val="bg1"/>
                </a:solidFill>
              </a:rPr>
              <a:t>JVM</a:t>
            </a:r>
            <a:endParaRPr lang="ko-KR" altLang="en-US" sz="1100" b="1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27348" y="5948650"/>
            <a:ext cx="11289304" cy="26161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smtClean="0">
                <a:solidFill>
                  <a:schemeClr val="bg1"/>
                </a:solidFill>
              </a:rPr>
              <a:t>WAS / Servlet Container</a:t>
            </a:r>
            <a:endParaRPr lang="ko-KR" altLang="en-US" sz="1100" b="1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27348" y="4868902"/>
            <a:ext cx="11289304" cy="69435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r>
              <a:rPr lang="en-US" altLang="ko-KR" sz="1100" b="1" dirty="0" smtClean="0"/>
              <a:t>Foundation Layer</a:t>
            </a:r>
            <a:endParaRPr lang="ko-KR" altLang="en-US" sz="11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225773" y="5627700"/>
            <a:ext cx="11290879" cy="2616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 smtClean="0">
                <a:solidFill>
                  <a:schemeClr val="bg1"/>
                </a:solidFill>
              </a:rPr>
              <a:t>Spring Core Container</a:t>
            </a:r>
            <a:endParaRPr lang="ko-KR" altLang="en-US" sz="1100" b="1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97587" y="5189143"/>
            <a:ext cx="649841" cy="25391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/>
              <a:t>Context</a:t>
            </a:r>
            <a:endParaRPr lang="ko-KR" altLang="en-US" sz="1000" dirty="0"/>
          </a:p>
        </p:txBody>
      </p:sp>
      <p:sp>
        <p:nvSpPr>
          <p:cNvPr id="16" name="TextBox 15"/>
          <p:cNvSpPr txBox="1"/>
          <p:nvPr/>
        </p:nvSpPr>
        <p:spPr>
          <a:xfrm>
            <a:off x="1567963" y="5189143"/>
            <a:ext cx="398796" cy="24622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/>
              <a:t>DI</a:t>
            </a:r>
            <a:endParaRPr lang="ko-KR" altLang="en-US" sz="1000" dirty="0"/>
          </a:p>
        </p:txBody>
      </p:sp>
      <p:sp>
        <p:nvSpPr>
          <p:cNvPr id="17" name="TextBox 16"/>
          <p:cNvSpPr txBox="1"/>
          <p:nvPr/>
        </p:nvSpPr>
        <p:spPr>
          <a:xfrm>
            <a:off x="2030713" y="5189143"/>
            <a:ext cx="468052" cy="24622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/>
              <a:t>AOP</a:t>
            </a:r>
            <a:endParaRPr lang="ko-KR" altLang="en-US" sz="1000" dirty="0"/>
          </a:p>
        </p:txBody>
      </p:sp>
      <p:sp>
        <p:nvSpPr>
          <p:cNvPr id="18" name="TextBox 17"/>
          <p:cNvSpPr txBox="1"/>
          <p:nvPr/>
        </p:nvSpPr>
        <p:spPr>
          <a:xfrm>
            <a:off x="2562719" y="5189143"/>
            <a:ext cx="516804" cy="24622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/>
              <a:t>JDBC</a:t>
            </a:r>
            <a:endParaRPr lang="ko-KR" altLang="en-US" sz="1000" dirty="0"/>
          </a:p>
        </p:txBody>
      </p:sp>
      <p:sp>
        <p:nvSpPr>
          <p:cNvPr id="19" name="TextBox 18"/>
          <p:cNvSpPr txBox="1"/>
          <p:nvPr/>
        </p:nvSpPr>
        <p:spPr>
          <a:xfrm>
            <a:off x="3143477" y="5189143"/>
            <a:ext cx="893286" cy="24622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/>
              <a:t>Data Source</a:t>
            </a:r>
            <a:endParaRPr lang="ko-KR" altLang="en-US" sz="1000" dirty="0"/>
          </a:p>
        </p:txBody>
      </p:sp>
      <p:sp>
        <p:nvSpPr>
          <p:cNvPr id="20" name="TextBox 19"/>
          <p:cNvSpPr txBox="1"/>
          <p:nvPr/>
        </p:nvSpPr>
        <p:spPr>
          <a:xfrm>
            <a:off x="4100717" y="5189143"/>
            <a:ext cx="888151" cy="24622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/>
              <a:t>Transaction</a:t>
            </a:r>
            <a:endParaRPr lang="ko-KR" altLang="en-US" sz="1000" dirty="0"/>
          </a:p>
        </p:txBody>
      </p:sp>
      <p:sp>
        <p:nvSpPr>
          <p:cNvPr id="21" name="TextBox 20"/>
          <p:cNvSpPr txBox="1"/>
          <p:nvPr/>
        </p:nvSpPr>
        <p:spPr>
          <a:xfrm>
            <a:off x="5052822" y="5189143"/>
            <a:ext cx="420757" cy="24622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/>
              <a:t>Test</a:t>
            </a:r>
            <a:endParaRPr lang="ko-KR" altLang="en-US" sz="1000" dirty="0"/>
          </a:p>
        </p:txBody>
      </p:sp>
      <p:sp>
        <p:nvSpPr>
          <p:cNvPr id="22" name="TextBox 21"/>
          <p:cNvSpPr txBox="1"/>
          <p:nvPr/>
        </p:nvSpPr>
        <p:spPr>
          <a:xfrm>
            <a:off x="5537533" y="5189143"/>
            <a:ext cx="668198" cy="24622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/>
              <a:t>Logging</a:t>
            </a:r>
            <a:endParaRPr lang="ko-KR" altLang="en-US" sz="1000" dirty="0"/>
          </a:p>
        </p:txBody>
      </p:sp>
      <p:sp>
        <p:nvSpPr>
          <p:cNvPr id="23" name="TextBox 22"/>
          <p:cNvSpPr txBox="1"/>
          <p:nvPr/>
        </p:nvSpPr>
        <p:spPr>
          <a:xfrm>
            <a:off x="6269685" y="5189143"/>
            <a:ext cx="1566467" cy="24622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/>
              <a:t>File Upload/Download</a:t>
            </a:r>
            <a:endParaRPr lang="ko-KR" altLang="en-US" sz="1000" dirty="0"/>
          </a:p>
        </p:txBody>
      </p:sp>
      <p:sp>
        <p:nvSpPr>
          <p:cNvPr id="24" name="TextBox 23"/>
          <p:cNvSpPr txBox="1"/>
          <p:nvPr/>
        </p:nvSpPr>
        <p:spPr>
          <a:xfrm>
            <a:off x="7900106" y="5189143"/>
            <a:ext cx="1131533" cy="24622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/>
              <a:t>Common Utility</a:t>
            </a:r>
            <a:endParaRPr lang="ko-KR" altLang="en-US" sz="1000" dirty="0"/>
          </a:p>
        </p:txBody>
      </p:sp>
      <p:sp>
        <p:nvSpPr>
          <p:cNvPr id="25" name="TextBox 24"/>
          <p:cNvSpPr txBox="1"/>
          <p:nvPr/>
        </p:nvSpPr>
        <p:spPr>
          <a:xfrm>
            <a:off x="9095593" y="5189143"/>
            <a:ext cx="968903" cy="24622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/>
              <a:t>Ajax Support</a:t>
            </a:r>
            <a:endParaRPr lang="ko-KR" altLang="en-US" sz="1000" dirty="0"/>
          </a:p>
        </p:txBody>
      </p:sp>
      <p:sp>
        <p:nvSpPr>
          <p:cNvPr id="26" name="TextBox 25"/>
          <p:cNvSpPr txBox="1"/>
          <p:nvPr/>
        </p:nvSpPr>
        <p:spPr>
          <a:xfrm>
            <a:off x="10128448" y="5189143"/>
            <a:ext cx="1316006" cy="25391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/>
              <a:t>Exception Handling</a:t>
            </a:r>
            <a:endParaRPr lang="ko-KR" altLang="en-US" sz="1000" dirty="0"/>
          </a:p>
        </p:txBody>
      </p:sp>
      <p:sp>
        <p:nvSpPr>
          <p:cNvPr id="27" name="TextBox 26"/>
          <p:cNvSpPr txBox="1"/>
          <p:nvPr/>
        </p:nvSpPr>
        <p:spPr>
          <a:xfrm>
            <a:off x="1011382" y="5189143"/>
            <a:ext cx="492627" cy="24622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/>
              <a:t>Web</a:t>
            </a:r>
            <a:endParaRPr lang="ko-KR" altLang="en-US" sz="1000" dirty="0"/>
          </a:p>
        </p:txBody>
      </p:sp>
      <p:sp>
        <p:nvSpPr>
          <p:cNvPr id="28" name="TextBox 27"/>
          <p:cNvSpPr txBox="1"/>
          <p:nvPr/>
        </p:nvSpPr>
        <p:spPr>
          <a:xfrm>
            <a:off x="227348" y="1535040"/>
            <a:ext cx="2297742" cy="32802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r>
              <a:rPr lang="en-US" altLang="ko-KR" sz="1100" b="1" dirty="0" smtClean="0"/>
              <a:t>Presentation Layer</a:t>
            </a:r>
            <a:endParaRPr lang="ko-KR" altLang="en-US" sz="1100" b="1" dirty="0"/>
          </a:p>
        </p:txBody>
      </p:sp>
      <p:sp>
        <p:nvSpPr>
          <p:cNvPr id="29" name="TextBox 28"/>
          <p:cNvSpPr txBox="1"/>
          <p:nvPr/>
        </p:nvSpPr>
        <p:spPr>
          <a:xfrm rot="10800000">
            <a:off x="270973" y="1895081"/>
            <a:ext cx="252028" cy="248427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tx1"/>
            </a:solidFill>
          </a:ln>
        </p:spPr>
        <p:txBody>
          <a:bodyPr vert="eaVert" wrap="square" rtlCol="0" anchor="ctr">
            <a:no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HTTP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65434" y="1898899"/>
            <a:ext cx="766698" cy="1202192"/>
          </a:xfrm>
          <a:prstGeom prst="rect">
            <a:avLst/>
          </a:prstGeom>
          <a:solidFill>
            <a:schemeClr val="bg2">
              <a:lumMod val="75000"/>
            </a:schemeClr>
          </a:solidFill>
          <a:ln w="6350">
            <a:solidFill>
              <a:schemeClr val="bg1">
                <a:lumMod val="50000"/>
              </a:schemeClr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altLang="ko-KR" sz="1000" dirty="0" smtClean="0"/>
              <a:t>Request</a:t>
            </a:r>
            <a:endParaRPr lang="ko-KR" altLang="en-US" sz="1000" dirty="0"/>
          </a:p>
        </p:txBody>
      </p:sp>
      <p:sp>
        <p:nvSpPr>
          <p:cNvPr id="31" name="TextBox 30"/>
          <p:cNvSpPr txBox="1"/>
          <p:nvPr/>
        </p:nvSpPr>
        <p:spPr>
          <a:xfrm>
            <a:off x="1378595" y="1901431"/>
            <a:ext cx="1087927" cy="25202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50000"/>
              </a:schemeClr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altLang="ko-KR" sz="1000" dirty="0" smtClean="0"/>
              <a:t>HTML5/CSS3</a:t>
            </a:r>
            <a:endParaRPr lang="ko-KR" altLang="en-US" sz="1000" dirty="0"/>
          </a:p>
        </p:txBody>
      </p:sp>
      <p:sp>
        <p:nvSpPr>
          <p:cNvPr id="32" name="TextBox 31"/>
          <p:cNvSpPr txBox="1"/>
          <p:nvPr/>
        </p:nvSpPr>
        <p:spPr>
          <a:xfrm>
            <a:off x="1378595" y="2217308"/>
            <a:ext cx="1087927" cy="25202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50000"/>
              </a:schemeClr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altLang="ko-KR" sz="1000" dirty="0" smtClean="0"/>
              <a:t>ECMAJS6 Fetch</a:t>
            </a:r>
            <a:endParaRPr lang="ko-KR" altLang="en-US" sz="1000" dirty="0"/>
          </a:p>
        </p:txBody>
      </p:sp>
      <p:sp>
        <p:nvSpPr>
          <p:cNvPr id="33" name="TextBox 32"/>
          <p:cNvSpPr txBox="1"/>
          <p:nvPr/>
        </p:nvSpPr>
        <p:spPr>
          <a:xfrm>
            <a:off x="1378595" y="2533185"/>
            <a:ext cx="1087927" cy="25202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50000"/>
              </a:schemeClr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altLang="ko-KR" sz="1000" dirty="0" smtClean="0"/>
              <a:t>jQuery</a:t>
            </a:r>
            <a:endParaRPr lang="ko-KR" altLang="en-US" sz="1000" dirty="0"/>
          </a:p>
        </p:txBody>
      </p:sp>
      <p:sp>
        <p:nvSpPr>
          <p:cNvPr id="34" name="TextBox 33"/>
          <p:cNvSpPr txBox="1"/>
          <p:nvPr/>
        </p:nvSpPr>
        <p:spPr>
          <a:xfrm>
            <a:off x="1378595" y="2849063"/>
            <a:ext cx="1087927" cy="25202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50000"/>
              </a:schemeClr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altLang="ko-KR" sz="1000" dirty="0" err="1" smtClean="0"/>
              <a:t>Axios</a:t>
            </a:r>
            <a:endParaRPr lang="ko-KR" altLang="en-US" sz="1000" dirty="0"/>
          </a:p>
        </p:txBody>
      </p:sp>
      <p:sp>
        <p:nvSpPr>
          <p:cNvPr id="35" name="TextBox 34"/>
          <p:cNvSpPr txBox="1"/>
          <p:nvPr/>
        </p:nvSpPr>
        <p:spPr>
          <a:xfrm>
            <a:off x="572148" y="3177166"/>
            <a:ext cx="766698" cy="1202192"/>
          </a:xfrm>
          <a:prstGeom prst="rect">
            <a:avLst/>
          </a:prstGeom>
          <a:solidFill>
            <a:schemeClr val="bg2">
              <a:lumMod val="75000"/>
            </a:schemeClr>
          </a:solidFill>
          <a:ln w="6350">
            <a:solidFill>
              <a:schemeClr val="bg1">
                <a:lumMod val="50000"/>
              </a:schemeClr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altLang="ko-KR" sz="1000" dirty="0" smtClean="0"/>
              <a:t>Response</a:t>
            </a:r>
            <a:endParaRPr lang="ko-KR" altLang="en-US" sz="1000" dirty="0"/>
          </a:p>
        </p:txBody>
      </p:sp>
      <p:sp>
        <p:nvSpPr>
          <p:cNvPr id="36" name="TextBox 35"/>
          <p:cNvSpPr txBox="1"/>
          <p:nvPr/>
        </p:nvSpPr>
        <p:spPr>
          <a:xfrm>
            <a:off x="1374716" y="3175493"/>
            <a:ext cx="1087927" cy="25202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50000"/>
              </a:schemeClr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altLang="ko-KR" sz="1000" dirty="0" err="1" smtClean="0"/>
              <a:t>Thymeleaf</a:t>
            </a:r>
            <a:endParaRPr lang="ko-KR" altLang="en-US" sz="1000" dirty="0"/>
          </a:p>
        </p:txBody>
      </p:sp>
      <p:sp>
        <p:nvSpPr>
          <p:cNvPr id="37" name="TextBox 36"/>
          <p:cNvSpPr txBox="1"/>
          <p:nvPr/>
        </p:nvSpPr>
        <p:spPr>
          <a:xfrm>
            <a:off x="1374716" y="3490120"/>
            <a:ext cx="1087927" cy="25202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50000"/>
              </a:schemeClr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altLang="ko-KR" sz="1000" dirty="0" smtClean="0"/>
              <a:t>Spring EL</a:t>
            </a:r>
            <a:endParaRPr lang="ko-KR" altLang="en-US" sz="1000" dirty="0"/>
          </a:p>
        </p:txBody>
      </p:sp>
      <p:sp>
        <p:nvSpPr>
          <p:cNvPr id="38" name="TextBox 37"/>
          <p:cNvSpPr txBox="1"/>
          <p:nvPr/>
        </p:nvSpPr>
        <p:spPr>
          <a:xfrm>
            <a:off x="1374716" y="3804747"/>
            <a:ext cx="1087927" cy="25202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50000"/>
              </a:schemeClr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altLang="ko-KR" sz="1000" dirty="0" smtClean="0"/>
              <a:t>Bootstrap</a:t>
            </a:r>
            <a:endParaRPr lang="ko-KR" altLang="en-US" sz="1000" dirty="0"/>
          </a:p>
        </p:txBody>
      </p:sp>
      <p:sp>
        <p:nvSpPr>
          <p:cNvPr id="39" name="TextBox 38"/>
          <p:cNvSpPr txBox="1"/>
          <p:nvPr/>
        </p:nvSpPr>
        <p:spPr>
          <a:xfrm>
            <a:off x="1374716" y="4119375"/>
            <a:ext cx="1087927" cy="25202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50000"/>
              </a:schemeClr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altLang="ko-KR" sz="1000" dirty="0" smtClean="0"/>
              <a:t>JSON</a:t>
            </a:r>
            <a:endParaRPr lang="ko-KR" altLang="en-US" sz="1000" dirty="0"/>
          </a:p>
        </p:txBody>
      </p:sp>
      <p:sp>
        <p:nvSpPr>
          <p:cNvPr id="40" name="TextBox 39"/>
          <p:cNvSpPr txBox="1"/>
          <p:nvPr/>
        </p:nvSpPr>
        <p:spPr>
          <a:xfrm>
            <a:off x="2746503" y="1898899"/>
            <a:ext cx="931992" cy="2472503"/>
          </a:xfrm>
          <a:prstGeom prst="rect">
            <a:avLst/>
          </a:prstGeom>
          <a:solidFill>
            <a:schemeClr val="bg2">
              <a:lumMod val="75000"/>
            </a:schemeClr>
          </a:solidFill>
          <a:ln w="6350">
            <a:solidFill>
              <a:schemeClr val="bg1">
                <a:lumMod val="50000"/>
              </a:schemeClr>
            </a:solidFill>
          </a:ln>
        </p:spPr>
        <p:txBody>
          <a:bodyPr wrap="square" rtlCol="0" anchor="t" anchorCtr="0">
            <a:noAutofit/>
          </a:bodyPr>
          <a:lstStyle/>
          <a:p>
            <a:pPr algn="ctr"/>
            <a:r>
              <a:rPr lang="en-US" altLang="ko-KR" sz="1000" dirty="0" smtClean="0"/>
              <a:t>Interceptor</a:t>
            </a:r>
            <a:endParaRPr lang="ko-KR" altLang="en-US" sz="1000" dirty="0"/>
          </a:p>
        </p:txBody>
      </p:sp>
      <p:sp>
        <p:nvSpPr>
          <p:cNvPr id="41" name="TextBox 40"/>
          <p:cNvSpPr txBox="1"/>
          <p:nvPr/>
        </p:nvSpPr>
        <p:spPr>
          <a:xfrm>
            <a:off x="2817224" y="2543153"/>
            <a:ext cx="779097" cy="25202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50000"/>
              </a:schemeClr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altLang="ko-KR" sz="1000" dirty="0" smtClean="0"/>
              <a:t>Logging</a:t>
            </a:r>
            <a:endParaRPr lang="ko-KR" altLang="en-US" sz="1000" dirty="0"/>
          </a:p>
        </p:txBody>
      </p:sp>
      <p:sp>
        <p:nvSpPr>
          <p:cNvPr id="42" name="TextBox 41"/>
          <p:cNvSpPr txBox="1"/>
          <p:nvPr/>
        </p:nvSpPr>
        <p:spPr>
          <a:xfrm>
            <a:off x="2817223" y="2908331"/>
            <a:ext cx="779097" cy="25202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50000"/>
              </a:schemeClr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altLang="ko-KR" sz="1000" dirty="0" smtClean="0"/>
              <a:t>Authority</a:t>
            </a:r>
            <a:endParaRPr lang="ko-KR" altLang="en-US" sz="1000" dirty="0"/>
          </a:p>
        </p:txBody>
      </p:sp>
      <p:sp>
        <p:nvSpPr>
          <p:cNvPr id="43" name="TextBox 42"/>
          <p:cNvSpPr txBox="1"/>
          <p:nvPr/>
        </p:nvSpPr>
        <p:spPr>
          <a:xfrm>
            <a:off x="2817222" y="3247779"/>
            <a:ext cx="779097" cy="41149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50000"/>
              </a:schemeClr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altLang="ko-KR" sz="1000" dirty="0" smtClean="0"/>
              <a:t>Exception</a:t>
            </a:r>
            <a:br>
              <a:rPr lang="en-US" altLang="ko-KR" sz="1000" dirty="0" smtClean="0"/>
            </a:br>
            <a:r>
              <a:rPr lang="en-US" altLang="ko-KR" sz="1000" dirty="0" smtClean="0"/>
              <a:t>Handling</a:t>
            </a:r>
            <a:endParaRPr lang="ko-KR" altLang="en-US" sz="1000" dirty="0"/>
          </a:p>
        </p:txBody>
      </p:sp>
      <p:sp>
        <p:nvSpPr>
          <p:cNvPr id="44" name="TextBox 43"/>
          <p:cNvSpPr txBox="1"/>
          <p:nvPr/>
        </p:nvSpPr>
        <p:spPr>
          <a:xfrm>
            <a:off x="3808340" y="2659577"/>
            <a:ext cx="811736" cy="311634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50000"/>
              </a:schemeClr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altLang="ko-KR" sz="1000" dirty="0" smtClean="0"/>
              <a:t>Validation</a:t>
            </a:r>
            <a:endParaRPr lang="ko-KR" altLang="en-US" sz="1000" dirty="0"/>
          </a:p>
        </p:txBody>
      </p:sp>
      <p:sp>
        <p:nvSpPr>
          <p:cNvPr id="45" name="TextBox 44"/>
          <p:cNvSpPr txBox="1"/>
          <p:nvPr/>
        </p:nvSpPr>
        <p:spPr>
          <a:xfrm>
            <a:off x="3808340" y="2069987"/>
            <a:ext cx="811736" cy="407845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50000"/>
              </a:schemeClr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altLang="ko-KR" sz="1000" dirty="0" smtClean="0"/>
              <a:t>Request</a:t>
            </a:r>
            <a:br>
              <a:rPr lang="en-US" altLang="ko-KR" sz="1000" dirty="0" smtClean="0"/>
            </a:br>
            <a:r>
              <a:rPr lang="en-US" altLang="ko-KR" sz="1000" dirty="0" smtClean="0"/>
              <a:t>Mapping</a:t>
            </a:r>
            <a:endParaRPr lang="ko-KR" altLang="en-US" sz="1000" dirty="0"/>
          </a:p>
        </p:txBody>
      </p:sp>
      <p:sp>
        <p:nvSpPr>
          <p:cNvPr id="46" name="TextBox 45"/>
          <p:cNvSpPr txBox="1"/>
          <p:nvPr/>
        </p:nvSpPr>
        <p:spPr>
          <a:xfrm>
            <a:off x="3808340" y="3152956"/>
            <a:ext cx="811736" cy="390683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50000"/>
              </a:schemeClr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altLang="ko-KR" sz="1000" dirty="0" smtClean="0"/>
              <a:t>Service</a:t>
            </a:r>
            <a:br>
              <a:rPr lang="en-US" altLang="ko-KR" sz="1000" dirty="0" smtClean="0"/>
            </a:br>
            <a:r>
              <a:rPr lang="en-US" altLang="ko-KR" sz="1000" dirty="0" smtClean="0"/>
              <a:t>call</a:t>
            </a:r>
            <a:endParaRPr lang="ko-KR" altLang="en-US" sz="1000" dirty="0"/>
          </a:p>
        </p:txBody>
      </p:sp>
      <p:sp>
        <p:nvSpPr>
          <p:cNvPr id="47" name="TextBox 46"/>
          <p:cNvSpPr txBox="1"/>
          <p:nvPr/>
        </p:nvSpPr>
        <p:spPr>
          <a:xfrm>
            <a:off x="3808340" y="3725383"/>
            <a:ext cx="811736" cy="407845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50000"/>
              </a:schemeClr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altLang="ko-KR" sz="1000" dirty="0" smtClean="0"/>
              <a:t>Response</a:t>
            </a:r>
            <a:br>
              <a:rPr lang="en-US" altLang="ko-KR" sz="1000" dirty="0" smtClean="0"/>
            </a:br>
            <a:r>
              <a:rPr lang="en-US" altLang="ko-KR" sz="1000" dirty="0" smtClean="0"/>
              <a:t>Mapping</a:t>
            </a:r>
            <a:endParaRPr lang="ko-KR" altLang="en-US" sz="1000" dirty="0"/>
          </a:p>
        </p:txBody>
      </p:sp>
      <p:sp>
        <p:nvSpPr>
          <p:cNvPr id="48" name="TextBox 47"/>
          <p:cNvSpPr txBox="1"/>
          <p:nvPr/>
        </p:nvSpPr>
        <p:spPr>
          <a:xfrm>
            <a:off x="4835860" y="1535040"/>
            <a:ext cx="2450781" cy="32802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r>
              <a:rPr lang="en-US" altLang="ko-KR" sz="1100" b="1" dirty="0" smtClean="0"/>
              <a:t>Service Layer</a:t>
            </a:r>
            <a:endParaRPr lang="ko-KR" altLang="en-US" sz="1100" b="1" dirty="0"/>
          </a:p>
        </p:txBody>
      </p:sp>
      <p:sp>
        <p:nvSpPr>
          <p:cNvPr id="49" name="TextBox 48"/>
          <p:cNvSpPr txBox="1"/>
          <p:nvPr/>
        </p:nvSpPr>
        <p:spPr>
          <a:xfrm>
            <a:off x="4921724" y="1895080"/>
            <a:ext cx="1094182" cy="2484277"/>
          </a:xfrm>
          <a:prstGeom prst="rect">
            <a:avLst/>
          </a:prstGeom>
          <a:solidFill>
            <a:schemeClr val="bg2">
              <a:lumMod val="75000"/>
            </a:schemeClr>
          </a:solidFill>
          <a:ln w="6350">
            <a:solidFill>
              <a:schemeClr val="bg1">
                <a:lumMod val="50000"/>
              </a:schemeClr>
            </a:solidFill>
          </a:ln>
        </p:spPr>
        <p:txBody>
          <a:bodyPr wrap="square" rtlCol="0" anchor="t" anchorCtr="0">
            <a:noAutofit/>
          </a:bodyPr>
          <a:lstStyle/>
          <a:p>
            <a:pPr algn="ctr"/>
            <a:r>
              <a:rPr lang="en-US" altLang="ko-KR" sz="1000" dirty="0" smtClean="0"/>
              <a:t>Aspect</a:t>
            </a:r>
            <a:endParaRPr lang="ko-KR" altLang="en-US" sz="1000" dirty="0"/>
          </a:p>
        </p:txBody>
      </p:sp>
      <p:sp>
        <p:nvSpPr>
          <p:cNvPr id="50" name="TextBox 49"/>
          <p:cNvSpPr txBox="1"/>
          <p:nvPr/>
        </p:nvSpPr>
        <p:spPr>
          <a:xfrm>
            <a:off x="4992446" y="2687169"/>
            <a:ext cx="954930" cy="25202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50000"/>
              </a:schemeClr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altLang="ko-KR" sz="1000" dirty="0" smtClean="0"/>
              <a:t>Logging</a:t>
            </a:r>
            <a:endParaRPr lang="ko-KR" altLang="en-US" sz="1000" dirty="0"/>
          </a:p>
        </p:txBody>
      </p:sp>
      <p:sp>
        <p:nvSpPr>
          <p:cNvPr id="51" name="TextBox 50"/>
          <p:cNvSpPr txBox="1"/>
          <p:nvPr/>
        </p:nvSpPr>
        <p:spPr>
          <a:xfrm>
            <a:off x="4992446" y="3103763"/>
            <a:ext cx="954930" cy="41149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50000"/>
              </a:schemeClr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altLang="ko-KR" sz="1000" dirty="0" smtClean="0"/>
              <a:t>Transaction</a:t>
            </a:r>
            <a:br>
              <a:rPr lang="en-US" altLang="ko-KR" sz="1000" dirty="0" smtClean="0"/>
            </a:br>
            <a:r>
              <a:rPr lang="en-US" altLang="ko-KR" sz="1000" dirty="0" smtClean="0"/>
              <a:t>Management</a:t>
            </a:r>
            <a:endParaRPr lang="ko-KR" altLang="en-US" sz="1000" dirty="0"/>
          </a:p>
        </p:txBody>
      </p:sp>
      <p:cxnSp>
        <p:nvCxnSpPr>
          <p:cNvPr id="52" name="직선 화살표 연결선 51"/>
          <p:cNvCxnSpPr/>
          <p:nvPr/>
        </p:nvCxnSpPr>
        <p:spPr>
          <a:xfrm flipV="1">
            <a:off x="2519692" y="2499995"/>
            <a:ext cx="142657" cy="2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w="med" len="med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/>
          <p:cNvCxnSpPr/>
          <p:nvPr/>
        </p:nvCxnSpPr>
        <p:spPr>
          <a:xfrm flipH="1">
            <a:off x="2534624" y="3778262"/>
            <a:ext cx="127725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w="med" len="med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/>
          <p:cNvCxnSpPr>
            <a:endCxn id="45" idx="1"/>
          </p:cNvCxnSpPr>
          <p:nvPr/>
        </p:nvCxnSpPr>
        <p:spPr>
          <a:xfrm flipV="1">
            <a:off x="3678495" y="2273910"/>
            <a:ext cx="129845" cy="1125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w="med" len="med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/>
          <p:cNvCxnSpPr>
            <a:stCxn id="45" idx="2"/>
            <a:endCxn id="44" idx="0"/>
          </p:cNvCxnSpPr>
          <p:nvPr/>
        </p:nvCxnSpPr>
        <p:spPr>
          <a:xfrm>
            <a:off x="4214208" y="2477832"/>
            <a:ext cx="0" cy="181745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w="med" len="med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/>
          <p:cNvCxnSpPr>
            <a:stCxn id="44" idx="2"/>
            <a:endCxn id="46" idx="0"/>
          </p:cNvCxnSpPr>
          <p:nvPr/>
        </p:nvCxnSpPr>
        <p:spPr>
          <a:xfrm>
            <a:off x="4214208" y="2971211"/>
            <a:ext cx="0" cy="181745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w="med" len="med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/>
          <p:cNvCxnSpPr>
            <a:stCxn id="46" idx="2"/>
            <a:endCxn id="47" idx="0"/>
          </p:cNvCxnSpPr>
          <p:nvPr/>
        </p:nvCxnSpPr>
        <p:spPr>
          <a:xfrm>
            <a:off x="4214208" y="3543639"/>
            <a:ext cx="0" cy="181744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w="med" len="med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/>
          <p:cNvCxnSpPr>
            <a:stCxn id="47" idx="1"/>
          </p:cNvCxnSpPr>
          <p:nvPr/>
        </p:nvCxnSpPr>
        <p:spPr>
          <a:xfrm flipH="1">
            <a:off x="3678495" y="3929306"/>
            <a:ext cx="129845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w="med" len="med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/>
          <p:cNvCxnSpPr>
            <a:stCxn id="46" idx="3"/>
          </p:cNvCxnSpPr>
          <p:nvPr/>
        </p:nvCxnSpPr>
        <p:spPr>
          <a:xfrm>
            <a:off x="4620076" y="3348298"/>
            <a:ext cx="215784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w="med" len="med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그룹 59"/>
          <p:cNvGrpSpPr/>
          <p:nvPr/>
        </p:nvGrpSpPr>
        <p:grpSpPr>
          <a:xfrm>
            <a:off x="6145860" y="1891018"/>
            <a:ext cx="1080581" cy="688140"/>
            <a:chOff x="6183960" y="976665"/>
            <a:chExt cx="1080581" cy="68814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61" name="그룹 60"/>
            <p:cNvGrpSpPr/>
            <p:nvPr/>
          </p:nvGrpSpPr>
          <p:grpSpPr>
            <a:xfrm>
              <a:off x="6312024" y="1246640"/>
              <a:ext cx="779271" cy="310947"/>
              <a:chOff x="10056440" y="1232756"/>
              <a:chExt cx="2035626" cy="766347"/>
            </a:xfrm>
          </p:grpSpPr>
          <p:sp>
            <p:nvSpPr>
              <p:cNvPr id="63" name="직사각형 62"/>
              <p:cNvSpPr/>
              <p:nvPr/>
            </p:nvSpPr>
            <p:spPr>
              <a:xfrm>
                <a:off x="10236458" y="1232756"/>
                <a:ext cx="1855608" cy="76634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 smtClean="0">
                    <a:solidFill>
                      <a:schemeClr val="tx1"/>
                    </a:solidFill>
                  </a:rPr>
                  <a:t>Service 1</a:t>
                </a:r>
                <a:endParaRPr lang="ko-KR" altLang="en-US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4" name="직사각형 63"/>
              <p:cNvSpPr/>
              <p:nvPr/>
            </p:nvSpPr>
            <p:spPr>
              <a:xfrm>
                <a:off x="10056440" y="1376772"/>
                <a:ext cx="373290" cy="137046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65" name="직사각형 64"/>
              <p:cNvSpPr/>
              <p:nvPr/>
            </p:nvSpPr>
            <p:spPr>
              <a:xfrm>
                <a:off x="10056440" y="1687937"/>
                <a:ext cx="373290" cy="137046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</p:grpSp>
        <p:sp>
          <p:nvSpPr>
            <p:cNvPr id="62" name="모서리가 둥근 직사각형 61"/>
            <p:cNvSpPr/>
            <p:nvPr/>
          </p:nvSpPr>
          <p:spPr>
            <a:xfrm>
              <a:off x="6183960" y="976665"/>
              <a:ext cx="1080581" cy="688140"/>
            </a:xfrm>
            <a:prstGeom prst="roundRect">
              <a:avLst>
                <a:gd name="adj" fmla="val 5155"/>
              </a:avLst>
            </a:prstGeom>
            <a:noFill/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altLang="ko-KR" sz="1000" dirty="0" smtClean="0">
                  <a:solidFill>
                    <a:schemeClr val="tx1"/>
                  </a:solidFill>
                </a:rPr>
                <a:t>BZ Component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6" name="그룹 65"/>
          <p:cNvGrpSpPr/>
          <p:nvPr/>
        </p:nvGrpSpPr>
        <p:grpSpPr>
          <a:xfrm>
            <a:off x="6145860" y="3693927"/>
            <a:ext cx="1080581" cy="688140"/>
            <a:chOff x="6183960" y="2779574"/>
            <a:chExt cx="1080581" cy="68814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67" name="그룹 66"/>
            <p:cNvGrpSpPr/>
            <p:nvPr/>
          </p:nvGrpSpPr>
          <p:grpSpPr>
            <a:xfrm>
              <a:off x="6312024" y="3049549"/>
              <a:ext cx="779271" cy="310947"/>
              <a:chOff x="10056440" y="1232756"/>
              <a:chExt cx="2035626" cy="766347"/>
            </a:xfrm>
          </p:grpSpPr>
          <p:sp>
            <p:nvSpPr>
              <p:cNvPr id="69" name="직사각형 68"/>
              <p:cNvSpPr/>
              <p:nvPr/>
            </p:nvSpPr>
            <p:spPr>
              <a:xfrm>
                <a:off x="10236458" y="1232756"/>
                <a:ext cx="1855608" cy="76634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 smtClean="0">
                    <a:solidFill>
                      <a:schemeClr val="tx1"/>
                    </a:solidFill>
                  </a:rPr>
                  <a:t>Service 3</a:t>
                </a:r>
                <a:endParaRPr lang="ko-KR" altLang="en-US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0" name="직사각형 69"/>
              <p:cNvSpPr/>
              <p:nvPr/>
            </p:nvSpPr>
            <p:spPr>
              <a:xfrm>
                <a:off x="10056440" y="1376772"/>
                <a:ext cx="373290" cy="137046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71" name="직사각형 70"/>
              <p:cNvSpPr/>
              <p:nvPr/>
            </p:nvSpPr>
            <p:spPr>
              <a:xfrm>
                <a:off x="10056440" y="1687937"/>
                <a:ext cx="373290" cy="137046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</p:grpSp>
        <p:sp>
          <p:nvSpPr>
            <p:cNvPr id="68" name="모서리가 둥근 직사각형 67"/>
            <p:cNvSpPr/>
            <p:nvPr/>
          </p:nvSpPr>
          <p:spPr>
            <a:xfrm>
              <a:off x="6183960" y="2779574"/>
              <a:ext cx="1080581" cy="688140"/>
            </a:xfrm>
            <a:prstGeom prst="roundRect">
              <a:avLst>
                <a:gd name="adj" fmla="val 5155"/>
              </a:avLst>
            </a:prstGeom>
            <a:noFill/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altLang="ko-KR" sz="1000" dirty="0" smtClean="0">
                  <a:solidFill>
                    <a:schemeClr val="tx1"/>
                  </a:solidFill>
                </a:rPr>
                <a:t>BZ Component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2" name="그룹 71"/>
          <p:cNvGrpSpPr/>
          <p:nvPr/>
        </p:nvGrpSpPr>
        <p:grpSpPr>
          <a:xfrm>
            <a:off x="6145860" y="2793148"/>
            <a:ext cx="1080581" cy="688140"/>
            <a:chOff x="6183960" y="1878795"/>
            <a:chExt cx="1080581" cy="68814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73" name="그룹 72"/>
            <p:cNvGrpSpPr/>
            <p:nvPr/>
          </p:nvGrpSpPr>
          <p:grpSpPr>
            <a:xfrm>
              <a:off x="6312024" y="2148770"/>
              <a:ext cx="779272" cy="310947"/>
              <a:chOff x="10056440" y="1232756"/>
              <a:chExt cx="2035629" cy="766347"/>
            </a:xfrm>
          </p:grpSpPr>
          <p:sp>
            <p:nvSpPr>
              <p:cNvPr id="75" name="직사각형 74"/>
              <p:cNvSpPr/>
              <p:nvPr/>
            </p:nvSpPr>
            <p:spPr>
              <a:xfrm>
                <a:off x="10236461" y="1232756"/>
                <a:ext cx="1855608" cy="76634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 smtClean="0">
                    <a:solidFill>
                      <a:schemeClr val="tx1"/>
                    </a:solidFill>
                  </a:rPr>
                  <a:t>Service 2</a:t>
                </a:r>
                <a:endParaRPr lang="ko-KR" altLang="en-US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6" name="직사각형 75"/>
              <p:cNvSpPr/>
              <p:nvPr/>
            </p:nvSpPr>
            <p:spPr>
              <a:xfrm>
                <a:off x="10056440" y="1376772"/>
                <a:ext cx="373290" cy="137046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77" name="직사각형 76"/>
              <p:cNvSpPr/>
              <p:nvPr/>
            </p:nvSpPr>
            <p:spPr>
              <a:xfrm>
                <a:off x="10056440" y="1687937"/>
                <a:ext cx="373290" cy="137046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</p:grpSp>
        <p:sp>
          <p:nvSpPr>
            <p:cNvPr id="74" name="모서리가 둥근 직사각형 73"/>
            <p:cNvSpPr/>
            <p:nvPr/>
          </p:nvSpPr>
          <p:spPr>
            <a:xfrm>
              <a:off x="6183960" y="1878795"/>
              <a:ext cx="1080581" cy="688140"/>
            </a:xfrm>
            <a:prstGeom prst="roundRect">
              <a:avLst>
                <a:gd name="adj" fmla="val 5155"/>
              </a:avLst>
            </a:prstGeom>
            <a:noFill/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altLang="ko-KR" sz="1000" dirty="0" smtClean="0">
                  <a:solidFill>
                    <a:schemeClr val="tx1"/>
                  </a:solidFill>
                </a:rPr>
                <a:t>BZ Component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</p:grpSp>
      <p:sp>
        <p:nvSpPr>
          <p:cNvPr id="78" name="TextBox 77"/>
          <p:cNvSpPr txBox="1"/>
          <p:nvPr/>
        </p:nvSpPr>
        <p:spPr>
          <a:xfrm>
            <a:off x="8295393" y="2903193"/>
            <a:ext cx="977050" cy="513842"/>
          </a:xfrm>
          <a:prstGeom prst="rect">
            <a:avLst/>
          </a:prstGeom>
          <a:solidFill>
            <a:schemeClr val="bg2">
              <a:lumMod val="75000"/>
            </a:schemeClr>
          </a:solidFill>
          <a:ln w="6350">
            <a:solidFill>
              <a:schemeClr val="bg1">
                <a:lumMod val="50000"/>
              </a:schemeClr>
            </a:solidFill>
          </a:ln>
        </p:spPr>
        <p:txBody>
          <a:bodyPr wrap="square" rtlCol="0" anchor="t" anchorCtr="0">
            <a:noAutofit/>
          </a:bodyPr>
          <a:lstStyle/>
          <a:p>
            <a:pPr algn="ctr"/>
            <a:endParaRPr lang="ko-KR" altLang="en-US" sz="1000" dirty="0"/>
          </a:p>
        </p:txBody>
      </p:sp>
      <p:sp>
        <p:nvSpPr>
          <p:cNvPr id="79" name="TextBox 78"/>
          <p:cNvSpPr txBox="1"/>
          <p:nvPr/>
        </p:nvSpPr>
        <p:spPr>
          <a:xfrm>
            <a:off x="7577311" y="1900190"/>
            <a:ext cx="759562" cy="2479167"/>
          </a:xfrm>
          <a:prstGeom prst="rect">
            <a:avLst/>
          </a:prstGeom>
          <a:solidFill>
            <a:schemeClr val="bg2">
              <a:lumMod val="75000"/>
            </a:schemeClr>
          </a:solidFill>
          <a:ln w="6350">
            <a:solidFill>
              <a:schemeClr val="bg1">
                <a:lumMod val="50000"/>
              </a:schemeClr>
            </a:solidFill>
          </a:ln>
        </p:spPr>
        <p:txBody>
          <a:bodyPr wrap="square" rtlCol="0" anchor="t" anchorCtr="0">
            <a:noAutofit/>
          </a:bodyPr>
          <a:lstStyle/>
          <a:p>
            <a:pPr algn="ctr"/>
            <a:r>
              <a:rPr lang="en-US" altLang="ko-KR" sz="1000" dirty="0" smtClean="0"/>
              <a:t>DAO</a:t>
            </a:r>
            <a:endParaRPr lang="ko-KR" altLang="en-US" sz="1000" dirty="0"/>
          </a:p>
        </p:txBody>
      </p:sp>
      <p:sp>
        <p:nvSpPr>
          <p:cNvPr id="80" name="TextBox 79"/>
          <p:cNvSpPr txBox="1"/>
          <p:nvPr/>
        </p:nvSpPr>
        <p:spPr>
          <a:xfrm>
            <a:off x="7597614" y="2172510"/>
            <a:ext cx="739259" cy="6292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txBody>
          <a:bodyPr wrap="square" rtlCol="0" anchor="ctr" anchorCtr="0">
            <a:noAutofit/>
          </a:bodyPr>
          <a:lstStyle/>
          <a:p>
            <a:r>
              <a:rPr lang="en-US" altLang="ko-KR" sz="1000" dirty="0" err="1" smtClean="0"/>
              <a:t>Mybatis</a:t>
            </a:r>
            <a:endParaRPr lang="en-US" altLang="ko-KR" sz="1000" dirty="0" smtClean="0"/>
          </a:p>
          <a:p>
            <a:r>
              <a:rPr lang="en-US" altLang="ko-KR" sz="1000" dirty="0" smtClean="0"/>
              <a:t>SQL</a:t>
            </a:r>
          </a:p>
          <a:p>
            <a:r>
              <a:rPr lang="en-US" altLang="ko-KR" sz="1000" dirty="0" smtClean="0"/>
              <a:t>Mapper</a:t>
            </a:r>
            <a:endParaRPr lang="ko-KR" altLang="en-US" sz="1000" dirty="0"/>
          </a:p>
        </p:txBody>
      </p:sp>
      <p:grpSp>
        <p:nvGrpSpPr>
          <p:cNvPr id="81" name="그룹 80"/>
          <p:cNvGrpSpPr/>
          <p:nvPr/>
        </p:nvGrpSpPr>
        <p:grpSpPr>
          <a:xfrm>
            <a:off x="8402271" y="2028984"/>
            <a:ext cx="1214048" cy="694189"/>
            <a:chOff x="7788188" y="997878"/>
            <a:chExt cx="1728192" cy="863761"/>
          </a:xfrm>
        </p:grpSpPr>
        <p:sp>
          <p:nvSpPr>
            <p:cNvPr id="82" name="모서리가 둥근 직사각형 81"/>
            <p:cNvSpPr/>
            <p:nvPr/>
          </p:nvSpPr>
          <p:spPr>
            <a:xfrm>
              <a:off x="7788188" y="997878"/>
              <a:ext cx="1728192" cy="863761"/>
            </a:xfrm>
            <a:prstGeom prst="roundRect">
              <a:avLst>
                <a:gd name="adj" fmla="val 7277"/>
              </a:avLst>
            </a:prstGeom>
            <a:noFill/>
            <a:ln w="6350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altLang="ko-KR" sz="1000" dirty="0" smtClean="0">
                  <a:solidFill>
                    <a:schemeClr val="tx1"/>
                  </a:solidFill>
                </a:rPr>
                <a:t>CRUD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grpSp>
          <p:nvGrpSpPr>
            <p:cNvPr id="83" name="그룹 82"/>
            <p:cNvGrpSpPr/>
            <p:nvPr/>
          </p:nvGrpSpPr>
          <p:grpSpPr>
            <a:xfrm>
              <a:off x="8112224" y="1320294"/>
              <a:ext cx="1080120" cy="372442"/>
              <a:chOff x="10056440" y="1232756"/>
              <a:chExt cx="1764196" cy="766347"/>
            </a:xfrm>
          </p:grpSpPr>
          <p:sp>
            <p:nvSpPr>
              <p:cNvPr id="84" name="직사각형 83"/>
              <p:cNvSpPr/>
              <p:nvPr/>
            </p:nvSpPr>
            <p:spPr>
              <a:xfrm>
                <a:off x="10236460" y="1232756"/>
                <a:ext cx="1584176" cy="76634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6350">
                <a:solidFill>
                  <a:schemeClr val="bg1">
                    <a:lumMod val="5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 smtClean="0">
                    <a:solidFill>
                      <a:schemeClr val="tx1"/>
                    </a:solidFill>
                  </a:rPr>
                  <a:t> Mapper</a:t>
                </a:r>
                <a:endParaRPr lang="ko-KR" altLang="en-US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5" name="직사각형 84"/>
              <p:cNvSpPr/>
              <p:nvPr/>
            </p:nvSpPr>
            <p:spPr>
              <a:xfrm>
                <a:off x="10056440" y="1376772"/>
                <a:ext cx="373290" cy="137046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86" name="직사각형 85"/>
              <p:cNvSpPr/>
              <p:nvPr/>
            </p:nvSpPr>
            <p:spPr>
              <a:xfrm>
                <a:off x="10056440" y="1687937"/>
                <a:ext cx="373290" cy="137046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</p:grpSp>
      </p:grpSp>
      <p:sp>
        <p:nvSpPr>
          <p:cNvPr id="87" name="TextBox 86"/>
          <p:cNvSpPr txBox="1"/>
          <p:nvPr/>
        </p:nvSpPr>
        <p:spPr>
          <a:xfrm>
            <a:off x="7597614" y="3523689"/>
            <a:ext cx="842027" cy="62920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r>
              <a:rPr lang="en-US" altLang="ko-KR" sz="1000" dirty="0" smtClean="0"/>
              <a:t>API Transfer</a:t>
            </a:r>
            <a:br>
              <a:rPr lang="en-US" altLang="ko-KR" sz="1000" dirty="0" smtClean="0"/>
            </a:br>
            <a:r>
              <a:rPr lang="en-US" altLang="ko-KR" sz="1000" dirty="0" smtClean="0"/>
              <a:t>Adapter</a:t>
            </a:r>
            <a:endParaRPr lang="ko-KR" altLang="en-US" sz="1000" dirty="0"/>
          </a:p>
        </p:txBody>
      </p:sp>
      <p:sp>
        <p:nvSpPr>
          <p:cNvPr id="88" name="TextBox 87"/>
          <p:cNvSpPr txBox="1"/>
          <p:nvPr/>
        </p:nvSpPr>
        <p:spPr>
          <a:xfrm rot="10800000">
            <a:off x="10005196" y="1691194"/>
            <a:ext cx="252028" cy="112655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tx1"/>
            </a:solidFill>
          </a:ln>
        </p:spPr>
        <p:txBody>
          <a:bodyPr vert="eaVert" wrap="square" rtlCol="0" anchor="ctr">
            <a:no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JDBC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cxnSp>
        <p:nvCxnSpPr>
          <p:cNvPr id="89" name="직선 화살표 연결선 88"/>
          <p:cNvCxnSpPr/>
          <p:nvPr/>
        </p:nvCxnSpPr>
        <p:spPr>
          <a:xfrm>
            <a:off x="9627694" y="3920164"/>
            <a:ext cx="377502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/>
          <p:cNvSpPr txBox="1"/>
          <p:nvPr/>
        </p:nvSpPr>
        <p:spPr>
          <a:xfrm>
            <a:off x="9583538" y="2150798"/>
            <a:ext cx="46805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 smtClean="0"/>
              <a:t>SQL</a:t>
            </a:r>
            <a:endParaRPr lang="ko-KR" altLang="en-US" sz="900" dirty="0"/>
          </a:p>
        </p:txBody>
      </p:sp>
      <p:cxnSp>
        <p:nvCxnSpPr>
          <p:cNvPr id="91" name="직선 화살표 연결선 90"/>
          <p:cNvCxnSpPr/>
          <p:nvPr/>
        </p:nvCxnSpPr>
        <p:spPr>
          <a:xfrm flipV="1">
            <a:off x="10262748" y="2272030"/>
            <a:ext cx="262389" cy="144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w="med" len="med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화살표 연결선 91"/>
          <p:cNvCxnSpPr/>
          <p:nvPr/>
        </p:nvCxnSpPr>
        <p:spPr>
          <a:xfrm flipV="1">
            <a:off x="10262748" y="2513719"/>
            <a:ext cx="262389" cy="2433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stealth" w="med" len="med"/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3" name="그룹 92"/>
          <p:cNvGrpSpPr/>
          <p:nvPr/>
        </p:nvGrpSpPr>
        <p:grpSpPr>
          <a:xfrm>
            <a:off x="8400414" y="3551265"/>
            <a:ext cx="1214048" cy="694189"/>
            <a:chOff x="7788188" y="997878"/>
            <a:chExt cx="1728192" cy="863761"/>
          </a:xfrm>
        </p:grpSpPr>
        <p:sp>
          <p:nvSpPr>
            <p:cNvPr id="94" name="모서리가 둥근 직사각형 93"/>
            <p:cNvSpPr/>
            <p:nvPr/>
          </p:nvSpPr>
          <p:spPr>
            <a:xfrm>
              <a:off x="7788188" y="997878"/>
              <a:ext cx="1728192" cy="863761"/>
            </a:xfrm>
            <a:prstGeom prst="roundRect">
              <a:avLst>
                <a:gd name="adj" fmla="val 7277"/>
              </a:avLst>
            </a:prstGeom>
            <a:noFill/>
            <a:ln w="6350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altLang="ko-KR" sz="1000" dirty="0" smtClean="0">
                  <a:solidFill>
                    <a:schemeClr val="tx1"/>
                  </a:solidFill>
                </a:rPr>
                <a:t>CRUD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grpSp>
          <p:nvGrpSpPr>
            <p:cNvPr id="95" name="그룹 94"/>
            <p:cNvGrpSpPr/>
            <p:nvPr/>
          </p:nvGrpSpPr>
          <p:grpSpPr>
            <a:xfrm>
              <a:off x="8112224" y="1320294"/>
              <a:ext cx="1080120" cy="372442"/>
              <a:chOff x="10056440" y="1232756"/>
              <a:chExt cx="1764196" cy="766347"/>
            </a:xfrm>
          </p:grpSpPr>
          <p:sp>
            <p:nvSpPr>
              <p:cNvPr id="96" name="직사각형 95"/>
              <p:cNvSpPr/>
              <p:nvPr/>
            </p:nvSpPr>
            <p:spPr>
              <a:xfrm>
                <a:off x="10236460" y="1232756"/>
                <a:ext cx="1584176" cy="76634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6350">
                <a:solidFill>
                  <a:schemeClr val="bg1">
                    <a:lumMod val="5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 smtClean="0">
                    <a:solidFill>
                      <a:schemeClr val="tx1"/>
                    </a:solidFill>
                  </a:rPr>
                  <a:t> </a:t>
                </a:r>
                <a:r>
                  <a:rPr lang="en-US" altLang="ko-KR" sz="900" dirty="0" err="1" smtClean="0">
                    <a:solidFill>
                      <a:schemeClr val="tx1"/>
                    </a:solidFill>
                  </a:rPr>
                  <a:t>ApiDAO</a:t>
                </a:r>
                <a:endParaRPr lang="ko-KR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7" name="직사각형 96"/>
              <p:cNvSpPr/>
              <p:nvPr/>
            </p:nvSpPr>
            <p:spPr>
              <a:xfrm>
                <a:off x="10056440" y="1376772"/>
                <a:ext cx="373290" cy="137046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98" name="직사각형 97"/>
              <p:cNvSpPr/>
              <p:nvPr/>
            </p:nvSpPr>
            <p:spPr>
              <a:xfrm>
                <a:off x="10056440" y="1687937"/>
                <a:ext cx="373290" cy="137046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</p:grpSp>
      </p:grpSp>
      <p:cxnSp>
        <p:nvCxnSpPr>
          <p:cNvPr id="99" name="직선 화살표 연결선 98"/>
          <p:cNvCxnSpPr/>
          <p:nvPr/>
        </p:nvCxnSpPr>
        <p:spPr>
          <a:xfrm>
            <a:off x="9627694" y="2371119"/>
            <a:ext cx="377502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/>
          <p:cNvSpPr txBox="1"/>
          <p:nvPr/>
        </p:nvSpPr>
        <p:spPr>
          <a:xfrm>
            <a:off x="9571221" y="3693423"/>
            <a:ext cx="46627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 smtClean="0"/>
              <a:t>JSON</a:t>
            </a:r>
            <a:endParaRPr lang="ko-KR" altLang="en-US" sz="900" dirty="0"/>
          </a:p>
        </p:txBody>
      </p:sp>
      <p:sp>
        <p:nvSpPr>
          <p:cNvPr id="101" name="TextBox 100"/>
          <p:cNvSpPr txBox="1"/>
          <p:nvPr/>
        </p:nvSpPr>
        <p:spPr>
          <a:xfrm>
            <a:off x="263352" y="1007440"/>
            <a:ext cx="9865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>
                <a:solidFill>
                  <a:srgbClr val="0070C0"/>
                </a:solidFill>
              </a:rPr>
              <a:t>Spring Web MVC-</a:t>
            </a:r>
            <a:r>
              <a:rPr lang="en-US" altLang="ko-KR" dirty="0" err="1" smtClean="0">
                <a:solidFill>
                  <a:srgbClr val="0070C0"/>
                </a:solidFill>
              </a:rPr>
              <a:t>Mybatis</a:t>
            </a:r>
            <a:r>
              <a:rPr lang="en-US" altLang="ko-KR" dirty="0" smtClean="0">
                <a:solidFill>
                  <a:srgbClr val="0070C0"/>
                </a:solidFill>
              </a:rPr>
              <a:t>-</a:t>
            </a:r>
            <a:r>
              <a:rPr lang="en-US" altLang="ko-KR" dirty="0" err="1" smtClean="0">
                <a:solidFill>
                  <a:srgbClr val="0070C0"/>
                </a:solidFill>
              </a:rPr>
              <a:t>Thymeleaf</a:t>
            </a:r>
            <a:r>
              <a:rPr lang="en-US" altLang="ko-KR" dirty="0" smtClean="0">
                <a:solidFill>
                  <a:srgbClr val="0070C0"/>
                </a:solidFill>
              </a:rPr>
              <a:t> </a:t>
            </a:r>
            <a:r>
              <a:rPr lang="ko-KR" altLang="en-US" dirty="0" smtClean="0">
                <a:solidFill>
                  <a:srgbClr val="0070C0"/>
                </a:solidFill>
              </a:rPr>
              <a:t>기반의 </a:t>
            </a:r>
            <a:r>
              <a:rPr lang="en-US" altLang="ko-KR" dirty="0" smtClean="0">
                <a:solidFill>
                  <a:srgbClr val="0070C0"/>
                </a:solidFill>
              </a:rPr>
              <a:t>Application Architecture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102" name="양쪽 모서리가 잘린 사각형 101"/>
          <p:cNvSpPr/>
          <p:nvPr/>
        </p:nvSpPr>
        <p:spPr>
          <a:xfrm>
            <a:off x="4057933" y="4716930"/>
            <a:ext cx="4013456" cy="224362"/>
          </a:xfrm>
          <a:prstGeom prst="snip2SameRect">
            <a:avLst/>
          </a:prstGeom>
          <a:solidFill>
            <a:schemeClr val="bg2">
              <a:lumMod val="75000"/>
            </a:schemeClr>
          </a:solidFill>
          <a:ln w="63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Annotation Configuration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4322656" y="4429892"/>
            <a:ext cx="891101" cy="23675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50000"/>
              </a:schemeClr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altLang="ko-KR" sz="1000" dirty="0" smtClean="0"/>
              <a:t>DTO(Model)</a:t>
            </a:r>
            <a:endParaRPr lang="ko-KR" altLang="en-US" sz="1000" dirty="0"/>
          </a:p>
        </p:txBody>
      </p:sp>
      <p:sp>
        <p:nvSpPr>
          <p:cNvPr id="104" name="TextBox 103"/>
          <p:cNvSpPr txBox="1"/>
          <p:nvPr/>
        </p:nvSpPr>
        <p:spPr>
          <a:xfrm>
            <a:off x="6918329" y="4429892"/>
            <a:ext cx="891101" cy="23675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50000"/>
              </a:schemeClr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altLang="ko-KR" sz="1000" dirty="0" smtClean="0"/>
              <a:t>DTO(Model)</a:t>
            </a:r>
            <a:endParaRPr lang="ko-KR" altLang="en-US" sz="1000" dirty="0"/>
          </a:p>
        </p:txBody>
      </p:sp>
      <p:cxnSp>
        <p:nvCxnSpPr>
          <p:cNvPr id="105" name="직선 화살표 연결선 104"/>
          <p:cNvCxnSpPr/>
          <p:nvPr/>
        </p:nvCxnSpPr>
        <p:spPr>
          <a:xfrm>
            <a:off x="7286641" y="2674414"/>
            <a:ext cx="144016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w="med" len="med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/>
          <p:cNvCxnSpPr/>
          <p:nvPr/>
        </p:nvCxnSpPr>
        <p:spPr>
          <a:xfrm flipH="1">
            <a:off x="7286641" y="3591178"/>
            <a:ext cx="144016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w="med" len="med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Box 106"/>
          <p:cNvSpPr txBox="1"/>
          <p:nvPr/>
        </p:nvSpPr>
        <p:spPr>
          <a:xfrm rot="10800000">
            <a:off x="10005196" y="3397353"/>
            <a:ext cx="252028" cy="112655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tx1"/>
            </a:solidFill>
          </a:ln>
        </p:spPr>
        <p:txBody>
          <a:bodyPr vert="eaVert" wrap="square" rtlCol="0" anchor="ctr">
            <a:no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Open API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pic>
        <p:nvPicPr>
          <p:cNvPr id="108" name="그림 10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9252" y="3333626"/>
            <a:ext cx="1007400" cy="1104284"/>
          </a:xfrm>
          <a:prstGeom prst="rect">
            <a:avLst/>
          </a:prstGeom>
        </p:spPr>
      </p:pic>
      <p:pic>
        <p:nvPicPr>
          <p:cNvPr id="109" name="그림 10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6065" y="1898990"/>
            <a:ext cx="970587" cy="971299"/>
          </a:xfrm>
          <a:prstGeom prst="rect">
            <a:avLst/>
          </a:prstGeom>
        </p:spPr>
      </p:pic>
      <p:cxnSp>
        <p:nvCxnSpPr>
          <p:cNvPr id="110" name="직선 화살표 연결선 109"/>
          <p:cNvCxnSpPr/>
          <p:nvPr/>
        </p:nvCxnSpPr>
        <p:spPr>
          <a:xfrm flipV="1">
            <a:off x="10262748" y="3750434"/>
            <a:ext cx="262389" cy="144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w="med" len="med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화살표 연결선 110"/>
          <p:cNvCxnSpPr/>
          <p:nvPr/>
        </p:nvCxnSpPr>
        <p:spPr>
          <a:xfrm flipV="1">
            <a:off x="10262748" y="4040428"/>
            <a:ext cx="262389" cy="3562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stealth" w="med" len="med"/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6809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199" y="13324"/>
            <a:ext cx="10515600" cy="1325563"/>
          </a:xfrm>
        </p:spPr>
        <p:txBody>
          <a:bodyPr/>
          <a:lstStyle/>
          <a:p>
            <a:r>
              <a:rPr lang="ko-KR" altLang="en-US" dirty="0"/>
              <a:t>개발 범위 및 주요 기능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5779" y="1086256"/>
            <a:ext cx="10515600" cy="578548"/>
          </a:xfrm>
        </p:spPr>
        <p:txBody>
          <a:bodyPr/>
          <a:lstStyle/>
          <a:p>
            <a:r>
              <a:rPr lang="ko-KR" altLang="en-US" dirty="0" smtClean="0"/>
              <a:t>마인드맵과 메뉴 구조도 활용</a:t>
            </a:r>
            <a:endParaRPr lang="en-US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C968DF8-1B8F-472D-92D2-875FFB9F22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376" y="2062091"/>
            <a:ext cx="5590888" cy="303211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804199B-9A11-4CF6-8A7E-292C45CC7D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4052" y="584684"/>
            <a:ext cx="4826883" cy="2656565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2531604" y="5301690"/>
            <a:ext cx="1008112" cy="360040"/>
          </a:xfrm>
          <a:prstGeom prst="roundRect">
            <a:avLst/>
          </a:prstGeom>
          <a:solidFill>
            <a:srgbClr val="003300"/>
          </a:solidFill>
          <a:ln>
            <a:solidFill>
              <a:srgbClr val="0033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/>
              <a:t>사례 </a:t>
            </a:r>
            <a:r>
              <a:rPr lang="en-US" altLang="ko-KR" sz="1200" b="1" dirty="0" smtClean="0"/>
              <a:t>1</a:t>
            </a:r>
            <a:endParaRPr lang="ko-KR" altLang="en-US" sz="1200" b="1" dirty="0"/>
          </a:p>
        </p:txBody>
      </p:sp>
      <p:sp>
        <p:nvSpPr>
          <p:cNvPr id="10" name="모서리가 둥근 직사각형 9"/>
          <p:cNvSpPr/>
          <p:nvPr/>
        </p:nvSpPr>
        <p:spPr>
          <a:xfrm>
            <a:off x="8969837" y="2881209"/>
            <a:ext cx="1008112" cy="360040"/>
          </a:xfrm>
          <a:prstGeom prst="roundRect">
            <a:avLst/>
          </a:prstGeom>
          <a:solidFill>
            <a:srgbClr val="003300"/>
          </a:solidFill>
          <a:ln>
            <a:solidFill>
              <a:srgbClr val="0033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/>
              <a:t>사례 </a:t>
            </a:r>
            <a:r>
              <a:rPr lang="en-US" altLang="ko-KR" sz="1200" b="1" dirty="0"/>
              <a:t>2</a:t>
            </a:r>
            <a:endParaRPr lang="ko-KR" altLang="en-US" sz="1200" b="1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0096" y="3560121"/>
            <a:ext cx="4179552" cy="2101609"/>
          </a:xfrm>
          <a:prstGeom prst="rect">
            <a:avLst/>
          </a:prstGeom>
        </p:spPr>
      </p:pic>
      <p:sp>
        <p:nvSpPr>
          <p:cNvPr id="11" name="모서리가 둥근 직사각형 10"/>
          <p:cNvSpPr/>
          <p:nvPr/>
        </p:nvSpPr>
        <p:spPr>
          <a:xfrm>
            <a:off x="8969837" y="5841268"/>
            <a:ext cx="1008112" cy="360040"/>
          </a:xfrm>
          <a:prstGeom prst="roundRect">
            <a:avLst/>
          </a:prstGeom>
          <a:solidFill>
            <a:srgbClr val="003300"/>
          </a:solidFill>
          <a:ln>
            <a:solidFill>
              <a:srgbClr val="0033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/>
              <a:t>사례 </a:t>
            </a:r>
            <a:r>
              <a:rPr lang="en-US" altLang="ko-KR" sz="1200" b="1" dirty="0"/>
              <a:t>3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3059842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416" y="1952836"/>
            <a:ext cx="10515600" cy="1853555"/>
          </a:xfrm>
        </p:spPr>
        <p:txBody>
          <a:bodyPr>
            <a:normAutofit/>
          </a:bodyPr>
          <a:lstStyle/>
          <a:p>
            <a:pPr algn="ctr"/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프로젝트 개발 </a:t>
            </a:r>
            <a:r>
              <a:rPr lang="ko-KR" altLang="en-US" dirty="0" smtClean="0">
                <a:solidFill>
                  <a:schemeClr val="bg1">
                    <a:lumMod val="75000"/>
                  </a:schemeClr>
                </a:solidFill>
              </a:rPr>
              <a:t>프로세스 모델</a:t>
            </a:r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</a:rPr>
              <a:t/>
            </a:r>
            <a:br>
              <a:rPr lang="en-US" altLang="ko-KR" dirty="0" smtClean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</a:rPr>
              <a:t>(</a:t>
            </a:r>
            <a:r>
              <a:rPr lang="ko-KR" altLang="en-US" dirty="0" smtClean="0">
                <a:solidFill>
                  <a:schemeClr val="bg1">
                    <a:lumMod val="75000"/>
                  </a:schemeClr>
                </a:solidFill>
              </a:rPr>
              <a:t>필요시 작성</a:t>
            </a:r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</a:rPr>
              <a:t>)</a:t>
            </a:r>
            <a:endParaRPr lang="ko-KR" altLang="en-US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9883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75420" y="2096852"/>
            <a:ext cx="10515600" cy="1431230"/>
          </a:xfrm>
        </p:spPr>
        <p:txBody>
          <a:bodyPr/>
          <a:lstStyle/>
          <a:p>
            <a:pPr algn="ctr"/>
            <a:r>
              <a:rPr lang="ko-KR" altLang="en-US" dirty="0"/>
              <a:t>분석 및 설계 산출물</a:t>
            </a:r>
          </a:p>
        </p:txBody>
      </p:sp>
    </p:spTree>
    <p:extLst>
      <p:ext uri="{BB962C8B-B14F-4D97-AF65-F5344CB8AC3E}">
        <p14:creationId xmlns:p14="http://schemas.microsoft.com/office/powerpoint/2010/main" val="783908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5012"/>
            <a:ext cx="10515600" cy="1325563"/>
          </a:xfrm>
        </p:spPr>
        <p:txBody>
          <a:bodyPr/>
          <a:lstStyle/>
          <a:p>
            <a:r>
              <a:rPr lang="ko-KR" altLang="en-US" dirty="0" err="1"/>
              <a:t>유스케이스</a:t>
            </a:r>
            <a:r>
              <a:rPr lang="ko-KR" altLang="en-US" dirty="0"/>
              <a:t> </a:t>
            </a:r>
            <a:r>
              <a:rPr lang="ko-KR" altLang="en-US" dirty="0" smtClean="0"/>
              <a:t>모델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380" y="1716404"/>
            <a:ext cx="3291574" cy="2468680"/>
          </a:xfrm>
          <a:prstGeom prst="rect">
            <a:avLst/>
          </a:prstGeom>
        </p:spPr>
      </p:pic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2458" y="1124744"/>
            <a:ext cx="10515600" cy="576064"/>
          </a:xfrm>
        </p:spPr>
        <p:txBody>
          <a:bodyPr/>
          <a:lstStyle/>
          <a:p>
            <a:r>
              <a:rPr lang="en-US" altLang="ko-KR" dirty="0" smtClean="0"/>
              <a:t>Use Case Diagram</a:t>
            </a:r>
            <a:r>
              <a:rPr lang="ko-KR" altLang="en-US" dirty="0" smtClean="0"/>
              <a:t>을 이용하여 </a:t>
            </a:r>
            <a:r>
              <a:rPr lang="ko-KR" altLang="en-US" dirty="0" err="1" smtClean="0"/>
              <a:t>유스케이스</a:t>
            </a:r>
            <a:r>
              <a:rPr lang="ko-KR" altLang="en-US" dirty="0" smtClean="0"/>
              <a:t> 모델을 작성한다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6955" y="1716404"/>
            <a:ext cx="3384196" cy="3116752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1559496" y="4365104"/>
            <a:ext cx="1008112" cy="360040"/>
          </a:xfrm>
          <a:prstGeom prst="roundRect">
            <a:avLst/>
          </a:prstGeom>
          <a:solidFill>
            <a:srgbClr val="003300"/>
          </a:solidFill>
          <a:ln>
            <a:solidFill>
              <a:srgbClr val="0033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/>
              <a:t>사례 </a:t>
            </a:r>
            <a:r>
              <a:rPr lang="en-US" altLang="ko-KR" sz="1200" b="1" dirty="0" smtClean="0"/>
              <a:t>1</a:t>
            </a:r>
            <a:endParaRPr lang="ko-KR" altLang="en-US" sz="1200" b="1" dirty="0"/>
          </a:p>
        </p:txBody>
      </p:sp>
      <p:sp>
        <p:nvSpPr>
          <p:cNvPr id="9" name="모서리가 둥근 직사각형 8"/>
          <p:cNvSpPr/>
          <p:nvPr/>
        </p:nvSpPr>
        <p:spPr>
          <a:xfrm>
            <a:off x="5123892" y="4977172"/>
            <a:ext cx="1008112" cy="360040"/>
          </a:xfrm>
          <a:prstGeom prst="roundRect">
            <a:avLst/>
          </a:prstGeom>
          <a:solidFill>
            <a:srgbClr val="003300"/>
          </a:solidFill>
          <a:ln>
            <a:solidFill>
              <a:srgbClr val="0033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/>
              <a:t>사례 </a:t>
            </a:r>
            <a:r>
              <a:rPr lang="en-US" altLang="ko-KR" sz="1200" b="1" dirty="0"/>
              <a:t>2</a:t>
            </a:r>
            <a:endParaRPr lang="ko-KR" altLang="en-US" sz="1200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4452" y="1844824"/>
            <a:ext cx="4547913" cy="2520280"/>
          </a:xfrm>
          <a:prstGeom prst="rect">
            <a:avLst/>
          </a:prstGeom>
        </p:spPr>
      </p:pic>
      <p:sp>
        <p:nvSpPr>
          <p:cNvPr id="10" name="모서리가 둥근 직사각형 9"/>
          <p:cNvSpPr/>
          <p:nvPr/>
        </p:nvSpPr>
        <p:spPr>
          <a:xfrm>
            <a:off x="9084332" y="4468574"/>
            <a:ext cx="1008112" cy="360040"/>
          </a:xfrm>
          <a:prstGeom prst="roundRect">
            <a:avLst/>
          </a:prstGeom>
          <a:solidFill>
            <a:srgbClr val="003300"/>
          </a:solidFill>
          <a:ln>
            <a:solidFill>
              <a:srgbClr val="0033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/>
              <a:t>사례 </a:t>
            </a:r>
            <a:r>
              <a:rPr lang="en-US" altLang="ko-KR" sz="1200" b="1" dirty="0" smtClean="0"/>
              <a:t>3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3663439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-14367"/>
            <a:ext cx="10515600" cy="1325563"/>
          </a:xfrm>
        </p:spPr>
        <p:txBody>
          <a:bodyPr/>
          <a:lstStyle/>
          <a:p>
            <a:r>
              <a:rPr lang="ko-KR" altLang="en-US" dirty="0" err="1"/>
              <a:t>유스케이스</a:t>
            </a:r>
            <a:r>
              <a:rPr lang="ko-KR" altLang="en-US" dirty="0"/>
              <a:t> 명세서</a:t>
            </a:r>
          </a:p>
        </p:txBody>
      </p:sp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2458" y="1124744"/>
            <a:ext cx="10515600" cy="576064"/>
          </a:xfrm>
        </p:spPr>
        <p:txBody>
          <a:bodyPr/>
          <a:lstStyle/>
          <a:p>
            <a:r>
              <a:rPr lang="ko-KR" altLang="en-US" dirty="0" err="1" smtClean="0"/>
              <a:t>유스케이스별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유스케이스</a:t>
            </a:r>
            <a:r>
              <a:rPr lang="ko-KR" altLang="en-US" dirty="0" smtClean="0"/>
              <a:t> 명세서</a:t>
            </a:r>
            <a:r>
              <a:rPr lang="en-US" altLang="ko-KR" dirty="0" smtClean="0"/>
              <a:t>(</a:t>
            </a:r>
            <a:r>
              <a:rPr lang="ko-KR" altLang="en-US" dirty="0" smtClean="0"/>
              <a:t>정의서</a:t>
            </a:r>
            <a:r>
              <a:rPr lang="en-US" altLang="ko-KR" dirty="0" smtClean="0"/>
              <a:t>)</a:t>
            </a:r>
            <a:r>
              <a:rPr lang="ko-KR" altLang="en-US" dirty="0" smtClean="0"/>
              <a:t>를 작성한다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448" y="2060848"/>
            <a:ext cx="4924425" cy="282892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4052" y="2060848"/>
            <a:ext cx="4851078" cy="2803645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3192123" y="5069793"/>
            <a:ext cx="1008112" cy="360040"/>
          </a:xfrm>
          <a:prstGeom prst="roundRect">
            <a:avLst/>
          </a:prstGeom>
          <a:solidFill>
            <a:srgbClr val="003300"/>
          </a:solidFill>
          <a:ln>
            <a:solidFill>
              <a:srgbClr val="0033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/>
              <a:t>사례 </a:t>
            </a:r>
            <a:r>
              <a:rPr lang="en-US" altLang="ko-KR" sz="1200" b="1" dirty="0" smtClean="0"/>
              <a:t>1</a:t>
            </a:r>
            <a:endParaRPr lang="ko-KR" altLang="en-US" sz="1200" b="1" dirty="0"/>
          </a:p>
        </p:txBody>
      </p:sp>
      <p:sp>
        <p:nvSpPr>
          <p:cNvPr id="9" name="모서리가 둥근 직사각형 8"/>
          <p:cNvSpPr/>
          <p:nvPr/>
        </p:nvSpPr>
        <p:spPr>
          <a:xfrm>
            <a:off x="8508268" y="5069793"/>
            <a:ext cx="1008112" cy="360040"/>
          </a:xfrm>
          <a:prstGeom prst="roundRect">
            <a:avLst/>
          </a:prstGeom>
          <a:solidFill>
            <a:srgbClr val="003300"/>
          </a:solidFill>
          <a:ln>
            <a:solidFill>
              <a:srgbClr val="0033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/>
              <a:t>사례 </a:t>
            </a:r>
            <a:r>
              <a:rPr lang="en-US" altLang="ko-KR" sz="1200" b="1" dirty="0"/>
              <a:t>2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2801418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0" y="-14367"/>
            <a:ext cx="10515600" cy="1325563"/>
          </a:xfrm>
        </p:spPr>
        <p:txBody>
          <a:bodyPr/>
          <a:lstStyle/>
          <a:p>
            <a:r>
              <a:rPr lang="ko-KR" altLang="en-US" dirty="0" smtClean="0"/>
              <a:t>스토리보드</a:t>
            </a:r>
            <a:endParaRPr lang="ko-KR" altLang="en-US" dirty="0"/>
          </a:p>
        </p:txBody>
      </p:sp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2458" y="1124744"/>
            <a:ext cx="10515600" cy="576064"/>
          </a:xfrm>
        </p:spPr>
        <p:txBody>
          <a:bodyPr>
            <a:normAutofit fontScale="92500"/>
          </a:bodyPr>
          <a:lstStyle/>
          <a:p>
            <a:r>
              <a:rPr lang="ko-KR" altLang="en-US" dirty="0" smtClean="0"/>
              <a:t>기능 명세서를 별도로 작성하지 않고 스토리보드 우측에 작성한다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3652" y="1592796"/>
            <a:ext cx="6696744" cy="4819415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1703512" y="3696469"/>
            <a:ext cx="1008112" cy="360040"/>
          </a:xfrm>
          <a:prstGeom prst="roundRect">
            <a:avLst/>
          </a:prstGeom>
          <a:solidFill>
            <a:srgbClr val="003300"/>
          </a:solidFill>
          <a:ln>
            <a:solidFill>
              <a:srgbClr val="0033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/>
              <a:t>사례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269461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5012"/>
            <a:ext cx="10515600" cy="1325563"/>
          </a:xfrm>
        </p:spPr>
        <p:txBody>
          <a:bodyPr/>
          <a:lstStyle/>
          <a:p>
            <a:r>
              <a:rPr lang="ko-KR" altLang="en-US" dirty="0"/>
              <a:t>도메인</a:t>
            </a:r>
            <a:r>
              <a:rPr lang="en-US" altLang="ko-KR" dirty="0"/>
              <a:t> </a:t>
            </a:r>
            <a:r>
              <a:rPr lang="ko-KR" altLang="en-US" dirty="0" smtClean="0"/>
              <a:t>객체 모델</a:t>
            </a:r>
            <a:endParaRPr lang="ko-KR" altLang="en-US" dirty="0"/>
          </a:p>
        </p:txBody>
      </p:sp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2458" y="1124744"/>
            <a:ext cx="10515600" cy="576064"/>
          </a:xfrm>
        </p:spPr>
        <p:txBody>
          <a:bodyPr>
            <a:normAutofit fontScale="92500"/>
          </a:bodyPr>
          <a:lstStyle/>
          <a:p>
            <a:r>
              <a:rPr lang="ko-KR" altLang="en-US" dirty="0" smtClean="0"/>
              <a:t>클래스 다이어그램을 이용하여 데이터 관점의 개념 모델을 작성한다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6040" y="1647628"/>
            <a:ext cx="4500500" cy="350956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412" y="1880828"/>
            <a:ext cx="5016932" cy="3276364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2303766" y="5355460"/>
            <a:ext cx="1008112" cy="360040"/>
          </a:xfrm>
          <a:prstGeom prst="roundRect">
            <a:avLst/>
          </a:prstGeom>
          <a:solidFill>
            <a:srgbClr val="003300"/>
          </a:solidFill>
          <a:ln>
            <a:solidFill>
              <a:srgbClr val="0033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/>
              <a:t>사례 </a:t>
            </a:r>
            <a:r>
              <a:rPr lang="en-US" altLang="ko-KR" sz="1200" b="1" dirty="0" smtClean="0"/>
              <a:t>1</a:t>
            </a:r>
            <a:endParaRPr lang="ko-KR" altLang="en-US" sz="1200" b="1" dirty="0"/>
          </a:p>
        </p:txBody>
      </p:sp>
      <p:sp>
        <p:nvSpPr>
          <p:cNvPr id="10" name="모서리가 둥근 직사각형 9"/>
          <p:cNvSpPr/>
          <p:nvPr/>
        </p:nvSpPr>
        <p:spPr>
          <a:xfrm>
            <a:off x="8508268" y="5356460"/>
            <a:ext cx="1008112" cy="360040"/>
          </a:xfrm>
          <a:prstGeom prst="roundRect">
            <a:avLst/>
          </a:prstGeom>
          <a:solidFill>
            <a:srgbClr val="003300"/>
          </a:solidFill>
          <a:ln>
            <a:solidFill>
              <a:srgbClr val="0033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/>
              <a:t>사례 </a:t>
            </a:r>
            <a:r>
              <a:rPr lang="en-US" altLang="ko-KR" sz="1200" b="1" dirty="0"/>
              <a:t>2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1444967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5012"/>
            <a:ext cx="10515600" cy="1325563"/>
          </a:xfrm>
        </p:spPr>
        <p:txBody>
          <a:bodyPr/>
          <a:lstStyle/>
          <a:p>
            <a:r>
              <a:rPr lang="ko-KR" altLang="en-US" dirty="0" smtClean="0">
                <a:solidFill>
                  <a:schemeClr val="bg1">
                    <a:lumMod val="75000"/>
                  </a:schemeClr>
                </a:solidFill>
              </a:rPr>
              <a:t>설계 클래스 모델</a:t>
            </a:r>
            <a:endParaRPr lang="ko-KR" alt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2458" y="1124744"/>
            <a:ext cx="11782174" cy="576064"/>
          </a:xfrm>
        </p:spPr>
        <p:txBody>
          <a:bodyPr>
            <a:normAutofit/>
          </a:bodyPr>
          <a:lstStyle/>
          <a:p>
            <a:r>
              <a:rPr lang="ko-KR" altLang="en-US" sz="2000" dirty="0" smtClean="0">
                <a:solidFill>
                  <a:schemeClr val="bg1">
                    <a:lumMod val="75000"/>
                  </a:schemeClr>
                </a:solidFill>
              </a:rPr>
              <a:t>클래스 다이어그램을 이용하여 도메인</a:t>
            </a:r>
            <a:r>
              <a:rPr lang="en-US" altLang="ko-KR" sz="2000" dirty="0" smtClean="0">
                <a:solidFill>
                  <a:schemeClr val="bg1">
                    <a:lumMod val="75000"/>
                  </a:schemeClr>
                </a:solidFill>
              </a:rPr>
              <a:t>(</a:t>
            </a:r>
            <a:r>
              <a:rPr lang="ko-KR" altLang="en-US" sz="2000" dirty="0" smtClean="0">
                <a:solidFill>
                  <a:schemeClr val="bg1">
                    <a:lumMod val="75000"/>
                  </a:schemeClr>
                </a:solidFill>
              </a:rPr>
              <a:t>예</a:t>
            </a:r>
            <a:r>
              <a:rPr lang="en-US" altLang="ko-KR" sz="2000" dirty="0" smtClean="0">
                <a:solidFill>
                  <a:schemeClr val="bg1">
                    <a:lumMod val="75000"/>
                  </a:schemeClr>
                </a:solidFill>
              </a:rPr>
              <a:t>: </a:t>
            </a:r>
            <a:r>
              <a:rPr lang="ko-KR" altLang="en-US" sz="2000" dirty="0" smtClean="0">
                <a:solidFill>
                  <a:schemeClr val="bg1">
                    <a:lumMod val="75000"/>
                  </a:schemeClr>
                </a:solidFill>
              </a:rPr>
              <a:t>회원관리</a:t>
            </a:r>
            <a:r>
              <a:rPr lang="en-US" altLang="ko-KR" sz="2000" dirty="0" smtClean="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ko-KR" altLang="en-US" sz="2000" dirty="0" smtClean="0">
                <a:solidFill>
                  <a:schemeClr val="bg1">
                    <a:lumMod val="75000"/>
                  </a:schemeClr>
                </a:solidFill>
              </a:rPr>
              <a:t>팀 관리 등</a:t>
            </a:r>
            <a:r>
              <a:rPr lang="en-US" altLang="ko-KR" sz="2000" dirty="0" smtClean="0">
                <a:solidFill>
                  <a:schemeClr val="bg1">
                    <a:lumMod val="75000"/>
                  </a:schemeClr>
                </a:solidFill>
              </a:rPr>
              <a:t>)</a:t>
            </a:r>
            <a:r>
              <a:rPr lang="ko-KR" altLang="en-US" sz="2000" dirty="0" smtClean="0">
                <a:solidFill>
                  <a:schemeClr val="bg1">
                    <a:lumMod val="75000"/>
                  </a:schemeClr>
                </a:solidFill>
              </a:rPr>
              <a:t> 별 설계 클래스 </a:t>
            </a:r>
            <a:r>
              <a:rPr lang="ko-KR" altLang="en-US" sz="2000" dirty="0" smtClean="0">
                <a:solidFill>
                  <a:schemeClr val="bg1">
                    <a:lumMod val="75000"/>
                  </a:schemeClr>
                </a:solidFill>
              </a:rPr>
              <a:t>모델을 작성한다</a:t>
            </a:r>
            <a:r>
              <a:rPr lang="en-US" altLang="ko-KR" sz="2000" dirty="0" smtClean="0">
                <a:solidFill>
                  <a:schemeClr val="bg1">
                    <a:lumMod val="75000"/>
                  </a:schemeClr>
                </a:solidFill>
              </a:rPr>
              <a:t>.</a:t>
            </a:r>
            <a:endParaRPr lang="en-US" altLang="ko-KR" sz="2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5339915" y="6389847"/>
            <a:ext cx="1836204" cy="360040"/>
          </a:xfrm>
          <a:prstGeom prst="roundRect">
            <a:avLst/>
          </a:prstGeom>
          <a:solidFill>
            <a:srgbClr val="003300"/>
          </a:solidFill>
          <a:ln>
            <a:solidFill>
              <a:srgbClr val="0033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/>
              <a:t>사례</a:t>
            </a:r>
            <a:endParaRPr lang="ko-KR" altLang="en-US" sz="1200" b="1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0275" y="1546027"/>
            <a:ext cx="8315325" cy="4829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437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3727" y="1340768"/>
            <a:ext cx="4326169" cy="5256584"/>
          </a:xfrm>
        </p:spPr>
        <p:txBody>
          <a:bodyPr>
            <a:noAutofit/>
          </a:bodyPr>
          <a:lstStyle/>
          <a:p>
            <a:r>
              <a:rPr lang="ko-KR" altLang="en-US" sz="1400" dirty="0"/>
              <a:t>프로젝트 개요</a:t>
            </a:r>
            <a:endParaRPr lang="en-US" altLang="ko-KR" sz="1400" dirty="0"/>
          </a:p>
          <a:p>
            <a:pPr lvl="1"/>
            <a:r>
              <a:rPr lang="ko-KR" altLang="en-US" sz="1200" dirty="0"/>
              <a:t>기획 의도 및 배경</a:t>
            </a:r>
            <a:endParaRPr lang="en-US" altLang="ko-KR" sz="1200" dirty="0"/>
          </a:p>
          <a:p>
            <a:pPr lvl="1"/>
            <a:r>
              <a:rPr lang="ko-KR" altLang="en-US" sz="1200" dirty="0"/>
              <a:t>비즈니스 모델</a:t>
            </a:r>
            <a:endParaRPr lang="en-US" altLang="ko-KR" sz="1200" dirty="0"/>
          </a:p>
          <a:p>
            <a:r>
              <a:rPr lang="ko-KR" altLang="en-US" sz="1400" dirty="0"/>
              <a:t>팀 구성 및 개발 일정</a:t>
            </a:r>
            <a:endParaRPr lang="en-US" altLang="ko-KR" sz="1400" dirty="0"/>
          </a:p>
          <a:p>
            <a:pPr lvl="1"/>
            <a:r>
              <a:rPr lang="ko-KR" altLang="en-US" sz="1200" dirty="0"/>
              <a:t>팀원 소개 및 역할</a:t>
            </a:r>
            <a:endParaRPr lang="en-US" altLang="ko-KR" sz="1200" dirty="0"/>
          </a:p>
          <a:p>
            <a:pPr lvl="1"/>
            <a:r>
              <a:rPr lang="ko-KR" altLang="en-US" sz="1200" dirty="0"/>
              <a:t>개발 상세 일정</a:t>
            </a:r>
            <a:endParaRPr lang="en-US" altLang="ko-KR" sz="1200" dirty="0"/>
          </a:p>
          <a:p>
            <a:r>
              <a:rPr lang="ko-KR" altLang="en-US" sz="1400" dirty="0"/>
              <a:t>시스템 구조</a:t>
            </a:r>
            <a:endParaRPr lang="en-US" altLang="ko-KR" sz="1400" dirty="0"/>
          </a:p>
          <a:p>
            <a:pPr lvl="1"/>
            <a:r>
              <a:rPr lang="ko-KR" altLang="en-US" sz="1200" dirty="0"/>
              <a:t>개발 환경 및 적용 기술</a:t>
            </a:r>
            <a:endParaRPr lang="en-US" altLang="ko-KR" sz="1200" dirty="0"/>
          </a:p>
          <a:p>
            <a:pPr lvl="1"/>
            <a:r>
              <a:rPr lang="ko-KR" altLang="en-US" sz="1200" dirty="0"/>
              <a:t>시스템 구성도</a:t>
            </a:r>
            <a:endParaRPr lang="en-US" altLang="ko-KR" sz="1200" dirty="0"/>
          </a:p>
          <a:p>
            <a:pPr lvl="1"/>
            <a:r>
              <a:rPr lang="ko-KR" altLang="en-US" sz="1200" dirty="0"/>
              <a:t>개발 범위 및 주요 기능</a:t>
            </a:r>
            <a:endParaRPr lang="en-US" altLang="ko-KR" sz="1200" dirty="0"/>
          </a:p>
          <a:p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</a:rPr>
              <a:t>프로젝트 개발 </a:t>
            </a:r>
            <a:r>
              <a:rPr lang="ko-KR" altLang="en-US" sz="1400" dirty="0" smtClean="0">
                <a:solidFill>
                  <a:schemeClr val="bg1">
                    <a:lumMod val="75000"/>
                  </a:schemeClr>
                </a:solidFill>
              </a:rPr>
              <a:t>프로세스 모델</a:t>
            </a:r>
            <a:endParaRPr lang="en-US" altLang="ko-KR" sz="1400" dirty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en-US" altLang="ko-KR" sz="1200" dirty="0" smtClean="0">
                <a:solidFill>
                  <a:schemeClr val="bg1">
                    <a:lumMod val="75000"/>
                  </a:schemeClr>
                </a:solidFill>
              </a:rPr>
              <a:t>Waterfall, UP, Agile</a:t>
            </a:r>
            <a:endParaRPr lang="en-US" altLang="ko-KR" sz="12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ko-KR" altLang="en-US" sz="1400" dirty="0"/>
              <a:t>분석 및 설계 산출물</a:t>
            </a:r>
            <a:endParaRPr lang="en-US" altLang="ko-KR" sz="1400" dirty="0"/>
          </a:p>
          <a:p>
            <a:pPr lvl="1"/>
            <a:r>
              <a:rPr lang="ko-KR" altLang="en-US" sz="1200" dirty="0" err="1"/>
              <a:t>유스케이스</a:t>
            </a:r>
            <a:r>
              <a:rPr lang="ko-KR" altLang="en-US" sz="1200" dirty="0"/>
              <a:t> 모델</a:t>
            </a:r>
            <a:endParaRPr lang="en-US" altLang="ko-KR" sz="1200" dirty="0"/>
          </a:p>
          <a:p>
            <a:pPr lvl="1"/>
            <a:r>
              <a:rPr lang="ko-KR" altLang="en-US" sz="1200" dirty="0" err="1"/>
              <a:t>유스케이스</a:t>
            </a:r>
            <a:r>
              <a:rPr lang="ko-KR" altLang="en-US" sz="1200" dirty="0"/>
              <a:t> 명세서</a:t>
            </a:r>
          </a:p>
          <a:p>
            <a:pPr lvl="1"/>
            <a:r>
              <a:rPr lang="ko-KR" altLang="en-US" sz="1200" dirty="0"/>
              <a:t>스토리 보드</a:t>
            </a:r>
          </a:p>
          <a:p>
            <a:pPr lvl="1"/>
            <a:r>
              <a:rPr lang="ko-KR" altLang="en-US" sz="1200" dirty="0" smtClean="0"/>
              <a:t>도메인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객체 모델</a:t>
            </a:r>
            <a:endParaRPr lang="en-US" altLang="ko-KR" sz="1200" dirty="0"/>
          </a:p>
          <a:p>
            <a:pPr lvl="1"/>
            <a:r>
              <a:rPr lang="ko-KR" altLang="en-US" sz="1200" dirty="0" smtClean="0">
                <a:solidFill>
                  <a:schemeClr val="bg1">
                    <a:lumMod val="75000"/>
                  </a:schemeClr>
                </a:solidFill>
              </a:rPr>
              <a:t>설계 클래스 모델</a:t>
            </a:r>
            <a:endParaRPr lang="en-US" altLang="ko-KR" sz="1200" dirty="0" smtClean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ko-KR" altLang="en-US" sz="1200" dirty="0" smtClean="0"/>
              <a:t>데이터 모델</a:t>
            </a:r>
            <a:endParaRPr lang="en-US" altLang="ko-KR" sz="1200" dirty="0" smtClean="0"/>
          </a:p>
          <a:p>
            <a:pPr lvl="1"/>
            <a:r>
              <a:rPr lang="ko-KR" altLang="en-US" sz="1200" dirty="0" smtClean="0"/>
              <a:t>테이블 정의서</a:t>
            </a:r>
            <a:endParaRPr lang="en-US" altLang="ko-KR" sz="1200" dirty="0"/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6600056" y="1808820"/>
            <a:ext cx="4326169" cy="273630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200" dirty="0"/>
              <a:t>구현 산출물</a:t>
            </a:r>
            <a:endParaRPr lang="en-US" altLang="ko-KR" sz="1200" dirty="0"/>
          </a:p>
          <a:p>
            <a:pPr lvl="1"/>
            <a:r>
              <a:rPr lang="ko-KR" altLang="en-US" sz="1200" dirty="0" smtClean="0"/>
              <a:t>주요 기능 화면 및 코드 설명</a:t>
            </a:r>
            <a:r>
              <a:rPr lang="ko-KR" altLang="en-US" sz="1200" dirty="0"/>
              <a:t>	</a:t>
            </a:r>
          </a:p>
          <a:p>
            <a:r>
              <a:rPr lang="ko-KR" altLang="en-US" sz="1200" dirty="0" smtClean="0"/>
              <a:t>프로젝트 </a:t>
            </a:r>
            <a:r>
              <a:rPr lang="ko-KR" altLang="en-US" sz="1200" dirty="0"/>
              <a:t>주요 이슈</a:t>
            </a:r>
            <a:endParaRPr lang="en-US" altLang="ko-KR" sz="1200" dirty="0"/>
          </a:p>
          <a:p>
            <a:pPr lvl="1"/>
            <a:r>
              <a:rPr lang="ko-KR" altLang="en-US" sz="1200" dirty="0"/>
              <a:t>기술적 이슈 및 해결 방안</a:t>
            </a:r>
            <a:endParaRPr lang="en-US" altLang="ko-KR" sz="1200" dirty="0"/>
          </a:p>
          <a:p>
            <a:pPr lvl="1"/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</a:rPr>
              <a:t>비즈니스 이슈 및 해결 방안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ko-KR" altLang="en-US" sz="1200" dirty="0"/>
              <a:t>프로젝트 회고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3502773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-16127" y="0"/>
            <a:ext cx="10515600" cy="1325563"/>
          </a:xfrm>
        </p:spPr>
        <p:txBody>
          <a:bodyPr/>
          <a:lstStyle/>
          <a:p>
            <a:r>
              <a:rPr lang="ko-KR" altLang="en-US" dirty="0"/>
              <a:t>데이터 </a:t>
            </a:r>
            <a:r>
              <a:rPr lang="ko-KR" altLang="en-US" dirty="0" smtClean="0"/>
              <a:t>모델</a:t>
            </a:r>
            <a:endParaRPr lang="ko-KR" altLang="en-US" dirty="0"/>
          </a:p>
        </p:txBody>
      </p:sp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2458" y="1124744"/>
            <a:ext cx="10515600" cy="576064"/>
          </a:xfrm>
        </p:spPr>
        <p:txBody>
          <a:bodyPr/>
          <a:lstStyle/>
          <a:p>
            <a:r>
              <a:rPr lang="en-US" altLang="ko-KR" dirty="0" smtClean="0"/>
              <a:t>ERD</a:t>
            </a:r>
            <a:r>
              <a:rPr lang="ko-KR" altLang="en-US" dirty="0" smtClean="0"/>
              <a:t>를 이용하여 </a:t>
            </a:r>
            <a:r>
              <a:rPr lang="ko-KR" altLang="en-US" dirty="0" err="1" smtClean="0"/>
              <a:t>논리모델과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물리모델을</a:t>
            </a:r>
            <a:r>
              <a:rPr lang="ko-KR" altLang="en-US" dirty="0" smtClean="0"/>
              <a:t> 작성한다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371" y="2280978"/>
            <a:ext cx="5441717" cy="3240360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2660174" y="5983216"/>
            <a:ext cx="1008112" cy="360040"/>
          </a:xfrm>
          <a:prstGeom prst="roundRect">
            <a:avLst/>
          </a:prstGeom>
          <a:solidFill>
            <a:srgbClr val="003300"/>
          </a:solidFill>
          <a:ln>
            <a:solidFill>
              <a:srgbClr val="0033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/>
              <a:t>사례 </a:t>
            </a:r>
            <a:r>
              <a:rPr lang="en-US" altLang="ko-KR" sz="1200" b="1" dirty="0" smtClean="0"/>
              <a:t>1</a:t>
            </a:r>
            <a:endParaRPr lang="ko-KR" altLang="en-US" sz="1200" b="1" dirty="0"/>
          </a:p>
        </p:txBody>
      </p:sp>
      <p:sp>
        <p:nvSpPr>
          <p:cNvPr id="9" name="모서리가 둥근 직사각형 8"/>
          <p:cNvSpPr/>
          <p:nvPr/>
        </p:nvSpPr>
        <p:spPr>
          <a:xfrm>
            <a:off x="8652284" y="6057292"/>
            <a:ext cx="1008112" cy="360040"/>
          </a:xfrm>
          <a:prstGeom prst="roundRect">
            <a:avLst/>
          </a:prstGeom>
          <a:solidFill>
            <a:srgbClr val="003300"/>
          </a:solidFill>
          <a:ln>
            <a:solidFill>
              <a:srgbClr val="0033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/>
              <a:t>사례 </a:t>
            </a:r>
            <a:r>
              <a:rPr lang="en-US" altLang="ko-KR" sz="1200" b="1" dirty="0"/>
              <a:t>2</a:t>
            </a:r>
            <a:endParaRPr lang="ko-KR" altLang="en-US" sz="1200" b="1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781028"/>
            <a:ext cx="5429411" cy="4240260"/>
          </a:xfrm>
          <a:prstGeom prst="rect">
            <a:avLst/>
          </a:prstGeom>
        </p:spPr>
      </p:pic>
      <p:sp>
        <p:nvSpPr>
          <p:cNvPr id="10" name="내용 개체 틀 2"/>
          <p:cNvSpPr txBox="1">
            <a:spLocks/>
          </p:cNvSpPr>
          <p:nvPr/>
        </p:nvSpPr>
        <p:spPr>
          <a:xfrm>
            <a:off x="335360" y="1643715"/>
            <a:ext cx="10515600" cy="5760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 smtClean="0"/>
              <a:t>논리</a:t>
            </a:r>
            <a:r>
              <a:rPr lang="en-US" altLang="ko-KR" sz="2400" dirty="0" smtClean="0"/>
              <a:t> ERD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3764048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-16127" y="0"/>
            <a:ext cx="10515600" cy="1325563"/>
          </a:xfrm>
        </p:spPr>
        <p:txBody>
          <a:bodyPr/>
          <a:lstStyle/>
          <a:p>
            <a:r>
              <a:rPr lang="ko-KR" altLang="en-US" dirty="0"/>
              <a:t>데이터 모델 </a:t>
            </a:r>
            <a:r>
              <a:rPr lang="en-US" altLang="ko-KR" dirty="0"/>
              <a:t>(Entity Relation Diagram)</a:t>
            </a:r>
            <a:endParaRPr lang="ko-KR" altLang="en-US" dirty="0"/>
          </a:p>
        </p:txBody>
      </p:sp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2458" y="1124744"/>
            <a:ext cx="10515600" cy="576064"/>
          </a:xfrm>
        </p:spPr>
        <p:txBody>
          <a:bodyPr/>
          <a:lstStyle/>
          <a:p>
            <a:r>
              <a:rPr lang="ko-KR" altLang="en-US" dirty="0"/>
              <a:t>물</a:t>
            </a:r>
            <a:r>
              <a:rPr lang="ko-KR" altLang="en-US" dirty="0" smtClean="0"/>
              <a:t>리</a:t>
            </a:r>
            <a:r>
              <a:rPr lang="en-US" altLang="ko-KR" dirty="0" smtClean="0"/>
              <a:t> ERD</a:t>
            </a:r>
            <a:endParaRPr lang="en-US" altLang="ko-KR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469" y="1890042"/>
            <a:ext cx="5402491" cy="3240360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2660174" y="5715679"/>
            <a:ext cx="1008112" cy="360040"/>
          </a:xfrm>
          <a:prstGeom prst="roundRect">
            <a:avLst/>
          </a:prstGeom>
          <a:solidFill>
            <a:srgbClr val="003300"/>
          </a:solidFill>
          <a:ln>
            <a:solidFill>
              <a:srgbClr val="0033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/>
              <a:t>사례 </a:t>
            </a:r>
            <a:r>
              <a:rPr lang="en-US" altLang="ko-KR" sz="1200" b="1" dirty="0" smtClean="0"/>
              <a:t>1</a:t>
            </a:r>
            <a:endParaRPr lang="ko-KR" altLang="en-US" sz="1200" b="1" dirty="0"/>
          </a:p>
        </p:txBody>
      </p:sp>
      <p:sp>
        <p:nvSpPr>
          <p:cNvPr id="9" name="모서리가 둥근 직사각형 8"/>
          <p:cNvSpPr/>
          <p:nvPr/>
        </p:nvSpPr>
        <p:spPr>
          <a:xfrm>
            <a:off x="8652284" y="5715679"/>
            <a:ext cx="1008112" cy="360040"/>
          </a:xfrm>
          <a:prstGeom prst="roundRect">
            <a:avLst/>
          </a:prstGeom>
          <a:solidFill>
            <a:srgbClr val="003300"/>
          </a:solidFill>
          <a:ln>
            <a:solidFill>
              <a:srgbClr val="0033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/>
              <a:t>사례 </a:t>
            </a:r>
            <a:r>
              <a:rPr lang="en-US" altLang="ko-KR" sz="1200" b="1" dirty="0"/>
              <a:t>2</a:t>
            </a:r>
            <a:endParaRPr lang="ko-KR" altLang="en-US" sz="1200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7968" y="1795002"/>
            <a:ext cx="6228692" cy="3826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90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-16127" y="0"/>
            <a:ext cx="10515600" cy="1325563"/>
          </a:xfrm>
        </p:spPr>
        <p:txBody>
          <a:bodyPr/>
          <a:lstStyle/>
          <a:p>
            <a:r>
              <a:rPr lang="ko-KR" altLang="en-US" dirty="0" smtClean="0"/>
              <a:t>테이블 정의서</a:t>
            </a:r>
            <a:endParaRPr lang="ko-KR" altLang="en-US" dirty="0"/>
          </a:p>
        </p:txBody>
      </p:sp>
      <p:sp>
        <p:nvSpPr>
          <p:cNvPr id="8" name="모서리가 둥근 직사각형 7"/>
          <p:cNvSpPr/>
          <p:nvPr/>
        </p:nvSpPr>
        <p:spPr>
          <a:xfrm>
            <a:off x="1127448" y="2627742"/>
            <a:ext cx="1008112" cy="360040"/>
          </a:xfrm>
          <a:prstGeom prst="roundRect">
            <a:avLst/>
          </a:prstGeom>
          <a:solidFill>
            <a:srgbClr val="003300"/>
          </a:solidFill>
          <a:ln>
            <a:solidFill>
              <a:srgbClr val="0033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/>
              <a:t>사례 </a:t>
            </a:r>
            <a:r>
              <a:rPr lang="en-US" altLang="ko-KR" sz="1200" b="1" dirty="0" smtClean="0"/>
              <a:t>1</a:t>
            </a:r>
            <a:endParaRPr lang="ko-KR" altLang="en-US" sz="1200" b="1" dirty="0"/>
          </a:p>
        </p:txBody>
      </p:sp>
      <p:sp>
        <p:nvSpPr>
          <p:cNvPr id="9" name="모서리가 둥근 직사각형 8"/>
          <p:cNvSpPr/>
          <p:nvPr/>
        </p:nvSpPr>
        <p:spPr>
          <a:xfrm>
            <a:off x="1127448" y="5103186"/>
            <a:ext cx="1008112" cy="360040"/>
          </a:xfrm>
          <a:prstGeom prst="roundRect">
            <a:avLst/>
          </a:prstGeom>
          <a:solidFill>
            <a:srgbClr val="003300"/>
          </a:solidFill>
          <a:ln>
            <a:solidFill>
              <a:srgbClr val="0033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/>
              <a:t>사례 </a:t>
            </a:r>
            <a:r>
              <a:rPr lang="en-US" altLang="ko-KR" sz="1200" b="1" dirty="0"/>
              <a:t>2</a:t>
            </a:r>
            <a:endParaRPr lang="ko-KR" altLang="en-US" sz="1200" b="1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9576" y="1536175"/>
            <a:ext cx="8848437" cy="2651186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9576" y="4257092"/>
            <a:ext cx="8848437" cy="2412268"/>
          </a:xfrm>
          <a:prstGeom prst="rect">
            <a:avLst/>
          </a:prstGeom>
        </p:spPr>
      </p:pic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2458" y="1124744"/>
            <a:ext cx="10515600" cy="576064"/>
          </a:xfrm>
        </p:spPr>
        <p:txBody>
          <a:bodyPr>
            <a:normAutofit/>
          </a:bodyPr>
          <a:lstStyle/>
          <a:p>
            <a:r>
              <a:rPr lang="ko-KR" altLang="en-US" sz="2400" dirty="0" smtClean="0"/>
              <a:t>테이블 별 테이블 명세서를 작성한다</a:t>
            </a:r>
            <a:r>
              <a:rPr lang="en-US" altLang="ko-KR" sz="2400" dirty="0" smtClean="0"/>
              <a:t>.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2364571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416" y="2528900"/>
            <a:ext cx="10515600" cy="1323218"/>
          </a:xfrm>
        </p:spPr>
        <p:txBody>
          <a:bodyPr/>
          <a:lstStyle/>
          <a:p>
            <a:pPr algn="ctr"/>
            <a:r>
              <a:rPr lang="ko-KR" altLang="en-US" dirty="0"/>
              <a:t>구현 산출물</a:t>
            </a:r>
          </a:p>
        </p:txBody>
      </p:sp>
    </p:spTree>
    <p:extLst>
      <p:ext uri="{BB962C8B-B14F-4D97-AF65-F5344CB8AC3E}">
        <p14:creationId xmlns:p14="http://schemas.microsoft.com/office/powerpoint/2010/main" val="64194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2900"/>
            <a:ext cx="10515600" cy="1325563"/>
          </a:xfrm>
        </p:spPr>
        <p:txBody>
          <a:bodyPr/>
          <a:lstStyle/>
          <a:p>
            <a:r>
              <a:rPr lang="ko-KR" altLang="en-US" dirty="0" smtClean="0"/>
              <a:t>주요 기능 화면 및 코드 설명</a:t>
            </a:r>
            <a:endParaRPr lang="ko-KR" altLang="en-US" dirty="0"/>
          </a:p>
        </p:txBody>
      </p:sp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4694" y="1376772"/>
            <a:ext cx="11599917" cy="756084"/>
          </a:xfrm>
        </p:spPr>
        <p:txBody>
          <a:bodyPr>
            <a:normAutofit/>
          </a:bodyPr>
          <a:lstStyle/>
          <a:p>
            <a:r>
              <a:rPr lang="ko-KR" altLang="en-US" sz="2000" dirty="0" smtClean="0"/>
              <a:t>메뉴구조도를 이용하여 서비스 전체를 구성하는 페이지들의 구성도를 먼저 보여주고</a:t>
            </a:r>
            <a:r>
              <a:rPr lang="en-US" altLang="ko-KR" sz="2000" dirty="0" smtClean="0"/>
              <a:t>,</a:t>
            </a:r>
            <a:r>
              <a:rPr lang="en-US" altLang="ko-KR" sz="2000" dirty="0"/>
              <a:t/>
            </a:r>
            <a:br>
              <a:rPr lang="en-US" altLang="ko-KR" sz="2000" dirty="0"/>
            </a:br>
            <a:r>
              <a:rPr lang="ko-KR" altLang="en-US" sz="2000" dirty="0" smtClean="0"/>
              <a:t>주요 기능별 화면 및 코드를 설명한다</a:t>
            </a:r>
            <a:r>
              <a:rPr lang="en-US" altLang="ko-KR" sz="2000" dirty="0" smtClean="0"/>
              <a:t>.</a:t>
            </a:r>
            <a:endParaRPr lang="en-US" altLang="ko-KR" sz="20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9496" y="2132856"/>
            <a:ext cx="8667750" cy="3467100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5389314" y="5697252"/>
            <a:ext cx="1642790" cy="360040"/>
          </a:xfrm>
          <a:prstGeom prst="roundRect">
            <a:avLst/>
          </a:prstGeom>
          <a:solidFill>
            <a:srgbClr val="003300"/>
          </a:solidFill>
          <a:ln>
            <a:solidFill>
              <a:srgbClr val="0033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smtClean="0"/>
              <a:t>사례 </a:t>
            </a:r>
            <a:r>
              <a:rPr lang="en-US" altLang="ko-KR" sz="1200" b="1" dirty="0" smtClean="0"/>
              <a:t>- </a:t>
            </a:r>
            <a:r>
              <a:rPr lang="ko-KR" altLang="en-US" sz="1200" b="1" dirty="0" err="1" smtClean="0"/>
              <a:t>메뉴구조도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1542488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2900"/>
            <a:ext cx="10515600" cy="1325563"/>
          </a:xfrm>
        </p:spPr>
        <p:txBody>
          <a:bodyPr/>
          <a:lstStyle/>
          <a:p>
            <a:r>
              <a:rPr lang="ko-KR" altLang="en-US" dirty="0" smtClean="0"/>
              <a:t>주요 기능 화면 및 코드 설명</a:t>
            </a:r>
            <a:endParaRPr lang="ko-KR" altLang="en-US" dirty="0"/>
          </a:p>
        </p:txBody>
      </p:sp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4695" y="1376772"/>
            <a:ext cx="10515600" cy="576064"/>
          </a:xfrm>
        </p:spPr>
        <p:txBody>
          <a:bodyPr/>
          <a:lstStyle/>
          <a:p>
            <a:r>
              <a:rPr lang="ko-KR" altLang="en-US" dirty="0" err="1" smtClean="0"/>
              <a:t>도메인명</a:t>
            </a:r>
            <a:r>
              <a:rPr lang="ko-KR" altLang="en-US" dirty="0" smtClean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기능</a:t>
            </a:r>
            <a:endParaRPr lang="en-US" altLang="ko-KR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440" y="1952836"/>
            <a:ext cx="6751911" cy="277230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3181" y="3090180"/>
            <a:ext cx="4789829" cy="3269928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4655840" y="5292678"/>
            <a:ext cx="1642790" cy="360040"/>
          </a:xfrm>
          <a:prstGeom prst="roundRect">
            <a:avLst/>
          </a:prstGeom>
          <a:solidFill>
            <a:srgbClr val="003300"/>
          </a:solidFill>
          <a:ln>
            <a:solidFill>
              <a:srgbClr val="0033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/>
              <a:t>사례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811170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416" y="2168860"/>
            <a:ext cx="10515600" cy="1323218"/>
          </a:xfrm>
        </p:spPr>
        <p:txBody>
          <a:bodyPr/>
          <a:lstStyle/>
          <a:p>
            <a:pPr algn="ctr"/>
            <a:r>
              <a:rPr lang="ko-KR" altLang="en-US" dirty="0"/>
              <a:t>프로젝트 주요 이슈</a:t>
            </a:r>
          </a:p>
        </p:txBody>
      </p:sp>
    </p:spTree>
    <p:extLst>
      <p:ext uri="{BB962C8B-B14F-4D97-AF65-F5344CB8AC3E}">
        <p14:creationId xmlns:p14="http://schemas.microsoft.com/office/powerpoint/2010/main" val="2118205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7765"/>
            <a:ext cx="10515600" cy="1325563"/>
          </a:xfrm>
        </p:spPr>
        <p:txBody>
          <a:bodyPr/>
          <a:lstStyle/>
          <a:p>
            <a:r>
              <a:rPr lang="ko-KR" altLang="en-US" dirty="0"/>
              <a:t>기술적 이슈 및 해결 방안</a:t>
            </a:r>
          </a:p>
        </p:txBody>
      </p:sp>
    </p:spTree>
    <p:extLst>
      <p:ext uri="{BB962C8B-B14F-4D97-AF65-F5344CB8AC3E}">
        <p14:creationId xmlns:p14="http://schemas.microsoft.com/office/powerpoint/2010/main" val="3998628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-6054"/>
            <a:ext cx="10515600" cy="1325563"/>
          </a:xfrm>
        </p:spPr>
        <p:txBody>
          <a:bodyPr/>
          <a:lstStyle/>
          <a:p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비즈니스 이슈 및 해결 방안</a:t>
            </a:r>
          </a:p>
        </p:txBody>
      </p:sp>
    </p:spTree>
    <p:extLst>
      <p:ext uri="{BB962C8B-B14F-4D97-AF65-F5344CB8AC3E}">
        <p14:creationId xmlns:p14="http://schemas.microsoft.com/office/powerpoint/2010/main" val="3211485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75420" y="2096852"/>
            <a:ext cx="10515600" cy="1287214"/>
          </a:xfrm>
        </p:spPr>
        <p:txBody>
          <a:bodyPr/>
          <a:lstStyle/>
          <a:p>
            <a:pPr algn="ctr"/>
            <a:r>
              <a:rPr lang="ko-KR" altLang="en-US" dirty="0"/>
              <a:t>프로젝트 회고</a:t>
            </a:r>
          </a:p>
        </p:txBody>
      </p:sp>
    </p:spTree>
    <p:extLst>
      <p:ext uri="{BB962C8B-B14F-4D97-AF65-F5344CB8AC3E}">
        <p14:creationId xmlns:p14="http://schemas.microsoft.com/office/powerpoint/2010/main" val="561707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03412" y="2636912"/>
            <a:ext cx="10515600" cy="1169479"/>
          </a:xfrm>
        </p:spPr>
        <p:txBody>
          <a:bodyPr/>
          <a:lstStyle/>
          <a:p>
            <a:pPr algn="ctr"/>
            <a:r>
              <a:rPr lang="ko-KR" altLang="en-US" dirty="0"/>
              <a:t>프로젝트 개요</a:t>
            </a:r>
          </a:p>
        </p:txBody>
      </p:sp>
    </p:spTree>
    <p:extLst>
      <p:ext uri="{BB962C8B-B14F-4D97-AF65-F5344CB8AC3E}">
        <p14:creationId xmlns:p14="http://schemas.microsoft.com/office/powerpoint/2010/main" val="1119882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2900"/>
            <a:ext cx="10515600" cy="1325563"/>
          </a:xfrm>
        </p:spPr>
        <p:txBody>
          <a:bodyPr/>
          <a:lstStyle/>
          <a:p>
            <a:r>
              <a:rPr lang="ko-KR" altLang="en-US" dirty="0" smtClean="0"/>
              <a:t>프로젝트 회고</a:t>
            </a:r>
            <a:endParaRPr lang="ko-KR" altLang="en-US" dirty="0"/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23392" y="1332994"/>
            <a:ext cx="3636404" cy="20489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2071" y="1916832"/>
            <a:ext cx="3072341" cy="172819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9996" y="2264136"/>
            <a:ext cx="3470205" cy="1951990"/>
          </a:xfrm>
          <a:prstGeom prst="rect">
            <a:avLst/>
          </a:prstGeom>
        </p:spPr>
      </p:pic>
      <p:sp>
        <p:nvSpPr>
          <p:cNvPr id="10" name="제목 2"/>
          <p:cNvSpPr txBox="1">
            <a:spLocks/>
          </p:cNvSpPr>
          <p:nvPr/>
        </p:nvSpPr>
        <p:spPr bwMode="auto">
          <a:xfrm>
            <a:off x="742934" y="4433624"/>
            <a:ext cx="10393625" cy="1920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182563" indent="-182563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342900" lvl="0" indent="-342900">
              <a:lnSpc>
                <a:spcPct val="110000"/>
              </a:lnSpc>
              <a:spcAft>
                <a:spcPts val="0"/>
              </a:spcAft>
              <a:buFont typeface="Wingdings"/>
              <a:buChar char=""/>
            </a:pPr>
            <a:r>
              <a:rPr lang="ko-KR" altLang="ko-KR" sz="1200" spc="-20" dirty="0">
                <a:latin typeface="나눔고딕"/>
                <a:ea typeface="맑은 고딕"/>
                <a:cs typeface="Rix고딕 L"/>
              </a:rPr>
              <a:t>수업으로 배운 지식들을 유기적으로 이어 하나의 </a:t>
            </a:r>
            <a:r>
              <a:rPr lang="ko-KR" altLang="en-US" sz="1200" spc="-20" dirty="0" smtClean="0">
                <a:latin typeface="나눔고딕"/>
                <a:ea typeface="맑은 고딕"/>
                <a:cs typeface="Rix고딕 L"/>
              </a:rPr>
              <a:t>소프트웨어를</a:t>
            </a:r>
            <a:r>
              <a:rPr lang="ko-KR" altLang="ko-KR" sz="1200" spc="-20" dirty="0" smtClean="0">
                <a:latin typeface="나눔고딕"/>
                <a:ea typeface="맑은 고딕"/>
                <a:cs typeface="Rix고딕 L"/>
              </a:rPr>
              <a:t> </a:t>
            </a:r>
            <a:r>
              <a:rPr lang="ko-KR" altLang="ko-KR" sz="1200" spc="-20" dirty="0">
                <a:latin typeface="나눔고딕"/>
                <a:ea typeface="맑은 고딕"/>
                <a:cs typeface="Rix고딕 L"/>
              </a:rPr>
              <a:t>만들어 내는 일련의 과정들이 즐거웠다</a:t>
            </a:r>
            <a:r>
              <a:rPr lang="en-US" altLang="ko-KR" sz="1200" spc="-20" dirty="0">
                <a:latin typeface="나눔고딕"/>
                <a:ea typeface="맑은 고딕"/>
                <a:cs typeface="Rix고딕 L"/>
              </a:rPr>
              <a:t>.</a:t>
            </a:r>
            <a:endParaRPr lang="ko-KR" altLang="ko-KR" sz="1200" spc="-20" dirty="0">
              <a:latin typeface="나눔고딕"/>
              <a:cs typeface="Rix고딕 L"/>
            </a:endParaRPr>
          </a:p>
          <a:p>
            <a:pPr marL="342900" lvl="0" indent="-342900">
              <a:lnSpc>
                <a:spcPct val="110000"/>
              </a:lnSpc>
              <a:spcAft>
                <a:spcPts val="0"/>
              </a:spcAft>
              <a:buFont typeface="Wingdings"/>
              <a:buChar char=""/>
            </a:pPr>
            <a:r>
              <a:rPr lang="ko-KR" altLang="ko-KR" sz="1200" spc="-20" dirty="0">
                <a:latin typeface="나눔고딕"/>
                <a:ea typeface="맑은 고딕"/>
                <a:cs typeface="Rix고딕 L"/>
              </a:rPr>
              <a:t>기존 소프트웨어 개발 관련 전공자와 </a:t>
            </a:r>
            <a:r>
              <a:rPr lang="ko-KR" altLang="ko-KR" sz="1200" spc="-20" dirty="0" smtClean="0">
                <a:latin typeface="나눔고딕"/>
                <a:ea typeface="맑은 고딕"/>
                <a:cs typeface="Rix고딕 L"/>
              </a:rPr>
              <a:t>비</a:t>
            </a:r>
            <a:r>
              <a:rPr lang="en-US" altLang="ko-KR" sz="1200" spc="-20" dirty="0" smtClean="0">
                <a:latin typeface="나눔고딕"/>
                <a:ea typeface="맑은 고딕"/>
                <a:cs typeface="Rix고딕 L"/>
              </a:rPr>
              <a:t> </a:t>
            </a:r>
            <a:r>
              <a:rPr lang="ko-KR" altLang="ko-KR" sz="1200" spc="-20" dirty="0" smtClean="0">
                <a:latin typeface="나눔고딕"/>
                <a:ea typeface="맑은 고딕"/>
                <a:cs typeface="Rix고딕 L"/>
              </a:rPr>
              <a:t>전공자였음에도 </a:t>
            </a:r>
            <a:r>
              <a:rPr lang="ko-KR" altLang="ko-KR" sz="1200" spc="-20" dirty="0">
                <a:latin typeface="나눔고딕"/>
                <a:ea typeface="맑은 고딕"/>
                <a:cs typeface="Rix고딕 L"/>
              </a:rPr>
              <a:t>불구하고 팀을 구성하여 하나의 </a:t>
            </a:r>
            <a:r>
              <a:rPr lang="ko-KR" altLang="en-US" sz="1200" spc="-20" dirty="0" smtClean="0">
                <a:latin typeface="나눔고딕"/>
                <a:ea typeface="맑은 고딕"/>
                <a:cs typeface="Rix고딕 L"/>
              </a:rPr>
              <a:t>애</a:t>
            </a:r>
            <a:r>
              <a:rPr lang="ko-KR" altLang="ko-KR" sz="1200" spc="-20" dirty="0" smtClean="0">
                <a:latin typeface="나눔고딕"/>
                <a:ea typeface="맑은 고딕"/>
                <a:cs typeface="Rix고딕 L"/>
              </a:rPr>
              <a:t>플리케이션을 </a:t>
            </a:r>
            <a:r>
              <a:rPr lang="ko-KR" altLang="ko-KR" sz="1200" spc="-20" dirty="0">
                <a:latin typeface="나눔고딕"/>
                <a:ea typeface="맑은 고딕"/>
                <a:cs typeface="Rix고딕 L"/>
              </a:rPr>
              <a:t>만드는 과정이 기획부터 요구사항 분석</a:t>
            </a:r>
            <a:r>
              <a:rPr lang="en-US" altLang="ko-KR" sz="1200" spc="-20" dirty="0">
                <a:latin typeface="나눔고딕"/>
                <a:ea typeface="맑은 고딕"/>
                <a:cs typeface="Rix고딕 L"/>
              </a:rPr>
              <a:t>, </a:t>
            </a:r>
            <a:r>
              <a:rPr lang="en-US" altLang="ko-KR" sz="1200" spc="-20" dirty="0" smtClean="0">
                <a:latin typeface="나눔고딕"/>
                <a:ea typeface="맑은 고딕"/>
                <a:cs typeface="Rix고딕 L"/>
              </a:rPr>
              <a:t/>
            </a:r>
            <a:br>
              <a:rPr lang="en-US" altLang="ko-KR" sz="1200" spc="-20" dirty="0" smtClean="0">
                <a:latin typeface="나눔고딕"/>
                <a:ea typeface="맑은 고딕"/>
                <a:cs typeface="Rix고딕 L"/>
              </a:rPr>
            </a:br>
            <a:r>
              <a:rPr lang="ko-KR" altLang="en-US" sz="1200" spc="-20" dirty="0" smtClean="0">
                <a:latin typeface="나눔고딕"/>
                <a:ea typeface="맑은 고딕"/>
                <a:cs typeface="Rix고딕 L"/>
              </a:rPr>
              <a:t>개발</a:t>
            </a:r>
            <a:r>
              <a:rPr lang="en-US" altLang="ko-KR" sz="1200" spc="-20" dirty="0">
                <a:latin typeface="나눔고딕"/>
                <a:ea typeface="맑은 고딕"/>
                <a:cs typeface="Rix고딕 L"/>
              </a:rPr>
              <a:t>, </a:t>
            </a:r>
            <a:r>
              <a:rPr lang="ko-KR" altLang="en-US" sz="1200" spc="-20" dirty="0">
                <a:latin typeface="나눔고딕"/>
                <a:ea typeface="맑은 고딕"/>
                <a:cs typeface="Rix고딕 L"/>
              </a:rPr>
              <a:t>테스트</a:t>
            </a:r>
            <a:r>
              <a:rPr lang="en-US" altLang="ko-KR" sz="1200" spc="-20" dirty="0">
                <a:latin typeface="나눔고딕"/>
                <a:ea typeface="맑은 고딕"/>
                <a:cs typeface="Rix고딕 L"/>
              </a:rPr>
              <a:t>, </a:t>
            </a:r>
            <a:r>
              <a:rPr lang="ko-KR" altLang="en-US" sz="1200" spc="-20" dirty="0">
                <a:latin typeface="나눔고딕"/>
                <a:ea typeface="맑은 고딕"/>
                <a:cs typeface="Rix고딕 L"/>
              </a:rPr>
              <a:t>배포 단계 등 소프트웨어 개발의 전체적인 과정을 새삼 느끼게 되었다</a:t>
            </a:r>
            <a:r>
              <a:rPr lang="en-US" altLang="ko-KR" sz="1200" spc="-20" dirty="0">
                <a:latin typeface="나눔고딕"/>
                <a:ea typeface="맑은 고딕"/>
                <a:cs typeface="Rix고딕 L"/>
              </a:rPr>
              <a:t>.</a:t>
            </a:r>
            <a:endParaRPr lang="ko-KR" altLang="ko-KR" sz="1200" spc="-20" dirty="0">
              <a:latin typeface="나눔고딕"/>
              <a:cs typeface="Rix고딕 L"/>
            </a:endParaRPr>
          </a:p>
          <a:p>
            <a:pPr marL="342900" lvl="0" indent="-342900">
              <a:lnSpc>
                <a:spcPct val="110000"/>
              </a:lnSpc>
              <a:spcAft>
                <a:spcPts val="0"/>
              </a:spcAft>
              <a:buFont typeface="Wingdings"/>
              <a:buChar char=""/>
            </a:pPr>
            <a:r>
              <a:rPr lang="ko-KR" altLang="ko-KR" sz="1200" spc="-20" dirty="0">
                <a:latin typeface="나눔고딕"/>
                <a:ea typeface="맑은 고딕"/>
                <a:cs typeface="Rix고딕 L"/>
              </a:rPr>
              <a:t>객체지향적인 프로그래밍이 부족하여 프로그램이 변경될 때 시간이 많이 소요되어 일정이 어긋났다</a:t>
            </a:r>
            <a:r>
              <a:rPr lang="en-US" altLang="ko-KR" sz="1200" spc="-20" dirty="0">
                <a:latin typeface="나눔고딕"/>
                <a:ea typeface="맑은 고딕"/>
                <a:cs typeface="Rix고딕 L"/>
              </a:rPr>
              <a:t>. </a:t>
            </a:r>
            <a:r>
              <a:rPr lang="ko-KR" altLang="ko-KR" sz="1200" spc="-20" dirty="0">
                <a:latin typeface="나눔고딕"/>
                <a:ea typeface="맑은 고딕"/>
                <a:cs typeface="Rix고딕 L"/>
              </a:rPr>
              <a:t>좀 더 객체지향적인 생각을 하며 설계와 코딩에 임할 필요가 있다고 느꼈다</a:t>
            </a:r>
            <a:r>
              <a:rPr lang="en-US" altLang="ko-KR" sz="1200" spc="-20" dirty="0" smtClean="0">
                <a:latin typeface="나눔고딕"/>
                <a:ea typeface="맑은 고딕"/>
                <a:cs typeface="Rix고딕 L"/>
              </a:rPr>
              <a:t>.</a:t>
            </a:r>
          </a:p>
          <a:p>
            <a:pPr marL="342900" lvl="0" indent="-342900">
              <a:lnSpc>
                <a:spcPct val="110000"/>
              </a:lnSpc>
              <a:spcAft>
                <a:spcPts val="0"/>
              </a:spcAft>
              <a:buFont typeface="Wingdings"/>
              <a:buChar char=""/>
            </a:pPr>
            <a:r>
              <a:rPr lang="ko-KR" altLang="ko-KR" sz="1200" spc="-20" dirty="0" smtClean="0">
                <a:latin typeface="나눔고딕"/>
                <a:ea typeface="맑은 고딕"/>
                <a:cs typeface="Rix고딕 L"/>
              </a:rPr>
              <a:t>여러 </a:t>
            </a:r>
            <a:r>
              <a:rPr lang="ko-KR" altLang="ko-KR" sz="1200" spc="-20" dirty="0">
                <a:latin typeface="나눔고딕"/>
                <a:ea typeface="맑은 고딕"/>
                <a:cs typeface="Rix고딕 L"/>
              </a:rPr>
              <a:t>사안을 가지고 회의를 진행하면 할수록 각 역할을 맡은 팀원들이 더 이상 이상적이고 추상적인 내용이 아닌</a:t>
            </a:r>
            <a:r>
              <a:rPr lang="en-US" altLang="ko-KR" sz="1200" spc="-20" dirty="0">
                <a:latin typeface="나눔고딕"/>
                <a:ea typeface="맑은 고딕"/>
                <a:cs typeface="Rix고딕 L"/>
              </a:rPr>
              <a:t>, </a:t>
            </a:r>
            <a:r>
              <a:rPr lang="ko-KR" altLang="ko-KR" sz="1200" spc="-20" dirty="0">
                <a:latin typeface="나눔고딕"/>
                <a:ea typeface="맑은 고딕"/>
                <a:cs typeface="Rix고딕 L"/>
              </a:rPr>
              <a:t>자신이 만들어 봤던 경험을 살려 더 구체적이고</a:t>
            </a:r>
            <a:r>
              <a:rPr lang="en-US" altLang="ko-KR" sz="1200" spc="-20" dirty="0">
                <a:latin typeface="나눔고딕"/>
                <a:ea typeface="맑은 고딕"/>
                <a:cs typeface="Rix고딕 L"/>
              </a:rPr>
              <a:t>, </a:t>
            </a:r>
            <a:r>
              <a:rPr lang="ko-KR" altLang="ko-KR" sz="1200" spc="-20" dirty="0">
                <a:latin typeface="나눔고딕"/>
                <a:ea typeface="맑은 고딕"/>
                <a:cs typeface="Rix고딕 L"/>
              </a:rPr>
              <a:t>다른 팀원의 역할을 고려하여 회의 결과를 만드는 발전이 있었다</a:t>
            </a:r>
            <a:r>
              <a:rPr lang="en-US" altLang="ko-KR" sz="1200" spc="-20" dirty="0">
                <a:latin typeface="나눔고딕"/>
                <a:ea typeface="맑은 고딕"/>
                <a:cs typeface="Rix고딕 L"/>
              </a:rPr>
              <a:t>.</a:t>
            </a:r>
            <a:endParaRPr lang="ko-KR" altLang="ko-KR" sz="1200" spc="-20" dirty="0">
              <a:latin typeface="나눔고딕"/>
              <a:cs typeface="Rix고딕 L"/>
            </a:endParaRPr>
          </a:p>
          <a:p>
            <a:pPr marL="342900" lvl="0" indent="-342900">
              <a:lnSpc>
                <a:spcPct val="110000"/>
              </a:lnSpc>
              <a:spcAft>
                <a:spcPts val="0"/>
              </a:spcAft>
              <a:buFont typeface="Wingdings"/>
              <a:buChar char=""/>
            </a:pPr>
            <a:r>
              <a:rPr lang="ko-KR" altLang="ko-KR" sz="1200" spc="-20" dirty="0">
                <a:latin typeface="나눔고딕"/>
                <a:ea typeface="맑은 고딕"/>
                <a:cs typeface="Rix고딕 L"/>
              </a:rPr>
              <a:t>회원가입 기능 구현 시 여러 사용자의 개인정보를 받아 연령</a:t>
            </a:r>
            <a:r>
              <a:rPr lang="en-US" altLang="ko-KR" sz="1200" spc="-20" dirty="0">
                <a:latin typeface="나눔고딕"/>
                <a:ea typeface="맑은 고딕"/>
                <a:cs typeface="Rix고딕 L"/>
              </a:rPr>
              <a:t>, </a:t>
            </a:r>
            <a:r>
              <a:rPr lang="ko-KR" altLang="ko-KR" sz="1200" spc="-20" dirty="0">
                <a:latin typeface="나눔고딕"/>
                <a:ea typeface="맑은 고딕"/>
                <a:cs typeface="Rix고딕 L"/>
              </a:rPr>
              <a:t>성별</a:t>
            </a:r>
            <a:r>
              <a:rPr lang="en-US" altLang="ko-KR" sz="1200" spc="-20" dirty="0">
                <a:latin typeface="나눔고딕"/>
                <a:ea typeface="맑은 고딕"/>
                <a:cs typeface="Rix고딕 L"/>
              </a:rPr>
              <a:t>, </a:t>
            </a:r>
            <a:r>
              <a:rPr lang="ko-KR" altLang="ko-KR" sz="1200" spc="-20" dirty="0">
                <a:latin typeface="나눔고딕"/>
                <a:ea typeface="맑은 고딕"/>
                <a:cs typeface="Rix고딕 L"/>
              </a:rPr>
              <a:t>관심사</a:t>
            </a:r>
            <a:r>
              <a:rPr lang="en-US" altLang="ko-KR" sz="1200" spc="-20" dirty="0">
                <a:latin typeface="나눔고딕"/>
                <a:ea typeface="맑은 고딕"/>
                <a:cs typeface="Rix고딕 L"/>
              </a:rPr>
              <a:t>, </a:t>
            </a:r>
            <a:r>
              <a:rPr lang="ko-KR" altLang="ko-KR" sz="1200" spc="-20" dirty="0">
                <a:latin typeface="나눔고딕"/>
                <a:ea typeface="맑은 고딕"/>
                <a:cs typeface="Rix고딕 L"/>
              </a:rPr>
              <a:t>출신지 별 정보 접근 로그를 분석하여 빅데이터로 활용하고자 하였으나 프로젝트 기간 내에 완료할 수 없었음에 아쉬움을 느꼈다</a:t>
            </a:r>
            <a:r>
              <a:rPr lang="en-US" altLang="ko-KR" sz="1200" spc="-20" dirty="0" smtClean="0">
                <a:latin typeface="나눔고딕"/>
                <a:ea typeface="맑은 고딕"/>
                <a:cs typeface="Rix고딕 L"/>
              </a:rPr>
              <a:t>.</a:t>
            </a:r>
            <a:endParaRPr lang="ko-KR" altLang="ko-KR" sz="1200" spc="-20" dirty="0">
              <a:latin typeface="나눔고딕"/>
              <a:cs typeface="Rix고딕 L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875420" y="3735147"/>
            <a:ext cx="1008112" cy="360040"/>
          </a:xfrm>
          <a:prstGeom prst="roundRect">
            <a:avLst/>
          </a:prstGeom>
          <a:solidFill>
            <a:srgbClr val="003300"/>
          </a:solidFill>
          <a:ln>
            <a:solidFill>
              <a:srgbClr val="0033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/>
              <a:t>사례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870655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2900"/>
            <a:ext cx="10515600" cy="1325563"/>
          </a:xfrm>
        </p:spPr>
        <p:txBody>
          <a:bodyPr/>
          <a:lstStyle/>
          <a:p>
            <a:r>
              <a:rPr lang="ko-KR" altLang="en-US" dirty="0" smtClean="0"/>
              <a:t>프로젝트 회고</a:t>
            </a:r>
            <a:endParaRPr lang="ko-KR" altLang="en-US" dirty="0"/>
          </a:p>
        </p:txBody>
      </p:sp>
      <p:sp>
        <p:nvSpPr>
          <p:cNvPr id="10" name="제목 2"/>
          <p:cNvSpPr txBox="1">
            <a:spLocks/>
          </p:cNvSpPr>
          <p:nvPr/>
        </p:nvSpPr>
        <p:spPr bwMode="auto">
          <a:xfrm>
            <a:off x="742934" y="4433624"/>
            <a:ext cx="10393625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182563" indent="-182563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342900" lvl="0" indent="-342900">
              <a:lnSpc>
                <a:spcPct val="110000"/>
              </a:lnSpc>
              <a:spcAft>
                <a:spcPts val="0"/>
              </a:spcAft>
              <a:buFont typeface="Wingdings"/>
              <a:buChar char=""/>
            </a:pPr>
            <a:r>
              <a:rPr lang="ko-KR" altLang="en-US" sz="1200" spc="-20" dirty="0">
                <a:latin typeface="나눔고딕"/>
                <a:ea typeface="맑은 고딕"/>
                <a:cs typeface="Rix고딕 L"/>
              </a:rPr>
              <a:t>처음프로젝트를 </a:t>
            </a:r>
            <a:r>
              <a:rPr lang="ko-KR" altLang="en-US" sz="1200" spc="-20" dirty="0" smtClean="0">
                <a:latin typeface="나눔고딕"/>
                <a:ea typeface="맑은 고딕"/>
                <a:cs typeface="Rix고딕 L"/>
              </a:rPr>
              <a:t>시작할 땐 </a:t>
            </a:r>
            <a:r>
              <a:rPr lang="ko-KR" altLang="en-US" sz="1200" spc="-20" dirty="0">
                <a:latin typeface="나눔고딕"/>
                <a:ea typeface="맑은 고딕"/>
                <a:cs typeface="Rix고딕 L"/>
              </a:rPr>
              <a:t>개발만 잘하면 </a:t>
            </a:r>
            <a:r>
              <a:rPr lang="ko-KR" altLang="en-US" sz="1200" spc="-20" dirty="0" smtClean="0">
                <a:latin typeface="나눔고딕"/>
                <a:ea typeface="맑은 고딕"/>
                <a:cs typeface="Rix고딕 L"/>
              </a:rPr>
              <a:t>될 줄 </a:t>
            </a:r>
            <a:r>
              <a:rPr lang="ko-KR" altLang="en-US" sz="1200" spc="-20" dirty="0">
                <a:latin typeface="나눔고딕"/>
                <a:ea typeface="맑은 고딕"/>
                <a:cs typeface="Rix고딕 L"/>
              </a:rPr>
              <a:t>알았습니다</a:t>
            </a:r>
            <a:r>
              <a:rPr lang="en-US" altLang="ko-KR" sz="1200" spc="-20" dirty="0">
                <a:latin typeface="나눔고딕"/>
                <a:ea typeface="맑은 고딕"/>
                <a:cs typeface="Rix고딕 L"/>
              </a:rPr>
              <a:t>. </a:t>
            </a:r>
            <a:r>
              <a:rPr lang="ko-KR" altLang="en-US" sz="1200" spc="-20" dirty="0">
                <a:latin typeface="나눔고딕"/>
                <a:ea typeface="맑은 고딕"/>
                <a:cs typeface="Rix고딕 L"/>
              </a:rPr>
              <a:t>그러나 생각보다 개발이 힘들었고 설계가 제대로 되지 </a:t>
            </a:r>
            <a:r>
              <a:rPr lang="ko-KR" altLang="en-US" sz="1200" spc="-20" dirty="0" smtClean="0">
                <a:latin typeface="나눔고딕"/>
                <a:ea typeface="맑은 고딕"/>
                <a:cs typeface="Rix고딕 L"/>
              </a:rPr>
              <a:t>않은 채 </a:t>
            </a:r>
            <a:r>
              <a:rPr lang="ko-KR" altLang="en-US" sz="1200" spc="-20" dirty="0">
                <a:latin typeface="나눔고딕"/>
                <a:ea typeface="맑은 고딕"/>
                <a:cs typeface="Rix고딕 L"/>
              </a:rPr>
              <a:t>진행이 </a:t>
            </a:r>
            <a:r>
              <a:rPr lang="ko-KR" altLang="en-US" sz="1200" spc="-20" dirty="0" smtClean="0">
                <a:latin typeface="나눔고딕"/>
                <a:ea typeface="맑은 고딕"/>
                <a:cs typeface="Rix고딕 L"/>
              </a:rPr>
              <a:t>되는 것이 </a:t>
            </a:r>
            <a:r>
              <a:rPr lang="ko-KR" altLang="en-US" sz="1200" spc="-20" dirty="0">
                <a:latin typeface="나눔고딕"/>
                <a:ea typeface="맑은 고딕"/>
                <a:cs typeface="Rix고딕 L"/>
              </a:rPr>
              <a:t>크게 잘못 </a:t>
            </a:r>
            <a:r>
              <a:rPr lang="ko-KR" altLang="en-US" sz="1200" spc="-20" dirty="0" smtClean="0">
                <a:latin typeface="나눔고딕"/>
                <a:ea typeface="맑은 고딕"/>
                <a:cs typeface="Rix고딕 L"/>
              </a:rPr>
              <a:t>되었다는 것을 </a:t>
            </a:r>
            <a:r>
              <a:rPr lang="ko-KR" altLang="en-US" sz="1200" spc="-20" dirty="0">
                <a:latin typeface="나눔고딕"/>
                <a:ea typeface="맑은 고딕"/>
                <a:cs typeface="Rix고딕 L"/>
              </a:rPr>
              <a:t>프로젝트가 </a:t>
            </a:r>
            <a:r>
              <a:rPr lang="ko-KR" altLang="en-US" sz="1200" spc="-20" dirty="0" err="1">
                <a:latin typeface="나눔고딕"/>
                <a:ea typeface="맑은 고딕"/>
                <a:cs typeface="Rix고딕 L"/>
              </a:rPr>
              <a:t>끝나갈때</a:t>
            </a:r>
            <a:r>
              <a:rPr lang="ko-KR" altLang="en-US" sz="1200" spc="-20" dirty="0">
                <a:latin typeface="나눔고딕"/>
                <a:ea typeface="맑은 고딕"/>
                <a:cs typeface="Rix고딕 L"/>
              </a:rPr>
              <a:t> 알았습니다</a:t>
            </a:r>
            <a:r>
              <a:rPr lang="en-US" altLang="ko-KR" sz="1200" spc="-20" dirty="0">
                <a:latin typeface="나눔고딕"/>
                <a:ea typeface="맑은 고딕"/>
                <a:cs typeface="Rix고딕 L"/>
              </a:rPr>
              <a:t>. </a:t>
            </a:r>
            <a:r>
              <a:rPr lang="ko-KR" altLang="en-US" sz="1200" spc="-20" dirty="0">
                <a:latin typeface="나눔고딕"/>
                <a:ea typeface="맑은 고딕"/>
                <a:cs typeface="Rix고딕 L"/>
              </a:rPr>
              <a:t>그러나 정진규 조장이 힘을 주었고 김선중 원간의 의사소통이 </a:t>
            </a:r>
            <a:r>
              <a:rPr lang="ko-KR" altLang="en-US" sz="1200" spc="-20" dirty="0" smtClean="0">
                <a:latin typeface="나눔고딕"/>
                <a:ea typeface="맑은 고딕"/>
                <a:cs typeface="Rix고딕 L"/>
              </a:rPr>
              <a:t>중요하단 걸 </a:t>
            </a:r>
            <a:r>
              <a:rPr lang="ko-KR" altLang="en-US" sz="1200" spc="-20" dirty="0">
                <a:latin typeface="나눔고딕"/>
                <a:ea typeface="맑은 고딕"/>
                <a:cs typeface="Rix고딕 L"/>
              </a:rPr>
              <a:t>알았고 설계없이 시작하는 프로젝트가 얼마나 </a:t>
            </a:r>
            <a:r>
              <a:rPr lang="ko-KR" altLang="en-US" sz="1200" spc="-20" dirty="0" smtClean="0">
                <a:latin typeface="나눔고딕"/>
                <a:ea typeface="맑은 고딕"/>
                <a:cs typeface="Rix고딕 L"/>
              </a:rPr>
              <a:t>위험한 건지 알게 됐습니다</a:t>
            </a:r>
            <a:r>
              <a:rPr lang="en-US" altLang="ko-KR" sz="1200" spc="-20" dirty="0">
                <a:latin typeface="나눔고딕"/>
                <a:ea typeface="맑은 고딕"/>
                <a:cs typeface="Rix고딕 L"/>
              </a:rPr>
              <a:t>. </a:t>
            </a:r>
            <a:r>
              <a:rPr lang="ko-KR" altLang="en-US" sz="1200" spc="-20" dirty="0" err="1">
                <a:latin typeface="나눔고딕"/>
                <a:ea typeface="맑은 고딕"/>
                <a:cs typeface="Rix고딕 L"/>
              </a:rPr>
              <a:t>부조장이</a:t>
            </a:r>
            <a:r>
              <a:rPr lang="ko-KR" altLang="en-US" sz="1200" spc="-20" dirty="0">
                <a:latin typeface="나눔고딕"/>
                <a:ea typeface="맑은 고딕"/>
                <a:cs typeface="Rix고딕 L"/>
              </a:rPr>
              <a:t> 조율을 잘 해주어 마무리 할 수 있었습니다</a:t>
            </a:r>
            <a:r>
              <a:rPr lang="en-US" altLang="ko-KR" sz="1200" spc="-20" dirty="0">
                <a:latin typeface="나눔고딕"/>
                <a:ea typeface="맑은 고딕"/>
                <a:cs typeface="Rix고딕 L"/>
              </a:rPr>
              <a:t>.</a:t>
            </a:r>
          </a:p>
          <a:p>
            <a:pPr marL="342900" lvl="0" indent="-342900">
              <a:lnSpc>
                <a:spcPct val="110000"/>
              </a:lnSpc>
              <a:spcAft>
                <a:spcPts val="0"/>
              </a:spcAft>
              <a:buFont typeface="Wingdings"/>
              <a:buChar char=""/>
            </a:pPr>
            <a:r>
              <a:rPr lang="ko-KR" altLang="en-US" sz="1200" spc="-20" dirty="0">
                <a:latin typeface="나눔고딕"/>
                <a:ea typeface="맑은 고딕"/>
                <a:cs typeface="Rix고딕 L"/>
              </a:rPr>
              <a:t>팀 원간의 의사소통이 </a:t>
            </a:r>
            <a:r>
              <a:rPr lang="ko-KR" altLang="en-US" sz="1200" spc="-20" dirty="0" smtClean="0">
                <a:latin typeface="나눔고딕"/>
                <a:ea typeface="맑은 고딕"/>
                <a:cs typeface="Rix고딕 L"/>
              </a:rPr>
              <a:t>중요하단 걸 </a:t>
            </a:r>
            <a:r>
              <a:rPr lang="ko-KR" altLang="en-US" sz="1200" spc="-20" dirty="0">
                <a:latin typeface="나눔고딕"/>
                <a:ea typeface="맑은 고딕"/>
                <a:cs typeface="Rix고딕 L"/>
              </a:rPr>
              <a:t>알았고 </a:t>
            </a:r>
            <a:r>
              <a:rPr lang="ko-KR" altLang="en-US" sz="1200" spc="-20" dirty="0" smtClean="0">
                <a:latin typeface="나눔고딕"/>
                <a:ea typeface="맑은 고딕"/>
                <a:cs typeface="Rix고딕 L"/>
              </a:rPr>
              <a:t>문서가 개발보다 힘들다는 것을 </a:t>
            </a:r>
            <a:r>
              <a:rPr lang="ko-KR" altLang="en-US" sz="1200" spc="-20" dirty="0">
                <a:latin typeface="나눔고딕"/>
                <a:ea typeface="맑은 고딕"/>
                <a:cs typeface="Rix고딕 L"/>
              </a:rPr>
              <a:t>제일 크게 느꼈습니다</a:t>
            </a:r>
            <a:r>
              <a:rPr lang="en-US" altLang="ko-KR" sz="1200" spc="-20" dirty="0" smtClean="0">
                <a:latin typeface="나눔고딕"/>
                <a:ea typeface="맑은 고딕"/>
                <a:cs typeface="Rix고딕 L"/>
              </a:rPr>
              <a:t>.</a:t>
            </a:r>
            <a:r>
              <a:rPr lang="en-US" altLang="ko-KR" sz="1200" spc="-20" dirty="0">
                <a:latin typeface="나눔고딕"/>
                <a:ea typeface="맑은 고딕"/>
                <a:cs typeface="Rix고딕 L"/>
              </a:rPr>
              <a:t>								</a:t>
            </a:r>
            <a:endParaRPr lang="ko-KR" altLang="ko-KR" sz="1200" spc="-20" dirty="0">
              <a:latin typeface="나눔고딕"/>
              <a:cs typeface="Rix고딕 L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875420" y="3735147"/>
            <a:ext cx="1008112" cy="360040"/>
          </a:xfrm>
          <a:prstGeom prst="roundRect">
            <a:avLst/>
          </a:prstGeom>
          <a:solidFill>
            <a:srgbClr val="003300"/>
          </a:solidFill>
          <a:ln>
            <a:solidFill>
              <a:srgbClr val="0033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/>
              <a:t>사례</a:t>
            </a:r>
            <a:endParaRPr lang="ko-KR" altLang="en-US" sz="1200" b="1" dirty="0"/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75420" y="1016732"/>
            <a:ext cx="4424605" cy="24898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" name="TextBox 12"/>
          <p:cNvSpPr txBox="1"/>
          <p:nvPr/>
        </p:nvSpPr>
        <p:spPr>
          <a:xfrm>
            <a:off x="5591944" y="999238"/>
            <a:ext cx="33751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/>
              <a:buChar char="ß"/>
            </a:pPr>
            <a:r>
              <a:rPr lang="ko-KR" altLang="en-US" sz="2400" dirty="0" smtClean="0">
                <a:sym typeface="Wingdings" pitchFamily="2" charset="2"/>
              </a:rPr>
              <a:t>프로젝트를 하면서 </a:t>
            </a:r>
            <a:endParaRPr lang="en-US" altLang="ko-KR" sz="2400" dirty="0" smtClean="0">
              <a:sym typeface="Wingdings" pitchFamily="2" charset="2"/>
            </a:endParaRPr>
          </a:p>
          <a:p>
            <a:r>
              <a:rPr lang="ko-KR" altLang="en-US" sz="2400" dirty="0" err="1" smtClean="0">
                <a:sym typeface="Wingdings" pitchFamily="2" charset="2"/>
              </a:rPr>
              <a:t>배운게</a:t>
            </a:r>
            <a:r>
              <a:rPr lang="ko-KR" altLang="en-US" sz="2400" dirty="0" smtClean="0">
                <a:sym typeface="Wingdings" pitchFamily="2" charset="2"/>
              </a:rPr>
              <a:t> 많다는 수현이</a:t>
            </a:r>
            <a:endParaRPr lang="ko-KR" altLang="en-US" sz="2400" dirty="0" smtClean="0"/>
          </a:p>
          <a:p>
            <a:endParaRPr lang="en-US" altLang="ko-KR" sz="2400" dirty="0" smtClean="0"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160846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2900"/>
            <a:ext cx="10515600" cy="1325563"/>
          </a:xfrm>
        </p:spPr>
        <p:txBody>
          <a:bodyPr/>
          <a:lstStyle/>
          <a:p>
            <a:r>
              <a:rPr lang="ko-KR" altLang="en-US" dirty="0" smtClean="0"/>
              <a:t>프로젝트 회고</a:t>
            </a:r>
            <a:endParaRPr lang="ko-KR" altLang="en-US" dirty="0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659396" y="1300537"/>
            <a:ext cx="1008112" cy="360040"/>
          </a:xfrm>
          <a:prstGeom prst="roundRect">
            <a:avLst/>
          </a:prstGeom>
          <a:solidFill>
            <a:srgbClr val="003300"/>
          </a:solidFill>
          <a:ln>
            <a:solidFill>
              <a:srgbClr val="0033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/>
              <a:t>사례</a:t>
            </a:r>
            <a:endParaRPr lang="ko-KR" altLang="en-US" sz="1200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9625" y="1196752"/>
            <a:ext cx="8181975" cy="446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031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1644" y="728700"/>
            <a:ext cx="638175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732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ko-KR" altLang="en-US" dirty="0"/>
              <a:t>기획 의도 및 배경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0" y="1160748"/>
            <a:ext cx="12192000" cy="4351338"/>
          </a:xfrm>
        </p:spPr>
        <p:txBody>
          <a:bodyPr/>
          <a:lstStyle/>
          <a:p>
            <a:r>
              <a:rPr lang="ko-KR" altLang="en-US" dirty="0"/>
              <a:t>프로젝트 기획 의도 및 배경을 서술한다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3692" y="1844824"/>
            <a:ext cx="5868652" cy="4141303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5663952" y="6298655"/>
            <a:ext cx="1008112" cy="360040"/>
          </a:xfrm>
          <a:prstGeom prst="roundRect">
            <a:avLst/>
          </a:prstGeom>
          <a:solidFill>
            <a:srgbClr val="003300"/>
          </a:solidFill>
          <a:ln>
            <a:solidFill>
              <a:srgbClr val="0033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/>
              <a:t>사례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4211967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ko-KR" altLang="en-US" dirty="0"/>
              <a:t>비즈니스 모델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0" y="1124744"/>
            <a:ext cx="12192000" cy="4351338"/>
          </a:xfrm>
        </p:spPr>
        <p:txBody>
          <a:bodyPr/>
          <a:lstStyle/>
          <a:p>
            <a:r>
              <a:rPr lang="ko-KR" altLang="en-US" dirty="0" smtClean="0"/>
              <a:t>비즈니스 모델 캔버스 또는 린 </a:t>
            </a:r>
            <a:r>
              <a:rPr lang="ko-KR" altLang="en-US" dirty="0"/>
              <a:t>캔버스를 활용하여 쉽고 효과적으로 비즈니스 계획 및 아이디어를 서술한다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9596" y="1906847"/>
            <a:ext cx="6696744" cy="4693979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1307468" y="3537012"/>
            <a:ext cx="1008112" cy="360040"/>
          </a:xfrm>
          <a:prstGeom prst="roundRect">
            <a:avLst/>
          </a:prstGeom>
          <a:solidFill>
            <a:srgbClr val="003300"/>
          </a:solidFill>
          <a:ln>
            <a:solidFill>
              <a:srgbClr val="0033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/>
              <a:t>사례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243495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416" y="2384884"/>
            <a:ext cx="10515600" cy="1277491"/>
          </a:xfrm>
        </p:spPr>
        <p:txBody>
          <a:bodyPr/>
          <a:lstStyle/>
          <a:p>
            <a:pPr algn="ctr"/>
            <a:r>
              <a:rPr lang="ko-KR" altLang="en-US" dirty="0"/>
              <a:t>팀 구성 및 개발 일정</a:t>
            </a:r>
          </a:p>
        </p:txBody>
      </p:sp>
    </p:spTree>
    <p:extLst>
      <p:ext uri="{BB962C8B-B14F-4D97-AF65-F5344CB8AC3E}">
        <p14:creationId xmlns:p14="http://schemas.microsoft.com/office/powerpoint/2010/main" val="1619380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12787"/>
            <a:ext cx="10515600" cy="1325563"/>
          </a:xfrm>
        </p:spPr>
        <p:txBody>
          <a:bodyPr/>
          <a:lstStyle/>
          <a:p>
            <a:r>
              <a:rPr lang="ko-KR" altLang="en-US" dirty="0"/>
              <a:t>팀원 소개 및 역할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348" y="1582040"/>
            <a:ext cx="3825830" cy="212423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8248" y="1545535"/>
            <a:ext cx="3458378" cy="3002884"/>
          </a:xfrm>
          <a:prstGeom prst="rect">
            <a:avLst/>
          </a:prstGeom>
        </p:spPr>
      </p:pic>
      <p:sp>
        <p:nvSpPr>
          <p:cNvPr id="7" name="모서리가 둥근 직사각형 6"/>
          <p:cNvSpPr/>
          <p:nvPr/>
        </p:nvSpPr>
        <p:spPr>
          <a:xfrm>
            <a:off x="1636207" y="3812450"/>
            <a:ext cx="1008112" cy="360040"/>
          </a:xfrm>
          <a:prstGeom prst="roundRect">
            <a:avLst/>
          </a:prstGeom>
          <a:solidFill>
            <a:srgbClr val="003300"/>
          </a:solidFill>
          <a:ln>
            <a:solidFill>
              <a:srgbClr val="0033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/>
              <a:t>사례 </a:t>
            </a:r>
            <a:r>
              <a:rPr lang="en-US" altLang="ko-KR" sz="1200" b="1" dirty="0" smtClean="0"/>
              <a:t>1</a:t>
            </a:r>
            <a:endParaRPr lang="ko-KR" altLang="en-US" sz="1200" b="1" dirty="0"/>
          </a:p>
        </p:txBody>
      </p:sp>
      <p:sp>
        <p:nvSpPr>
          <p:cNvPr id="8" name="모서리가 둥근 직사각형 7"/>
          <p:cNvSpPr/>
          <p:nvPr/>
        </p:nvSpPr>
        <p:spPr>
          <a:xfrm>
            <a:off x="6240016" y="4368399"/>
            <a:ext cx="1008112" cy="360040"/>
          </a:xfrm>
          <a:prstGeom prst="roundRect">
            <a:avLst/>
          </a:prstGeom>
          <a:solidFill>
            <a:srgbClr val="003300"/>
          </a:solidFill>
          <a:ln>
            <a:solidFill>
              <a:srgbClr val="0033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/>
              <a:t>사례 </a:t>
            </a:r>
            <a:r>
              <a:rPr lang="en-US" altLang="ko-KR" sz="1200" b="1" dirty="0"/>
              <a:t>2</a:t>
            </a:r>
            <a:endParaRPr lang="ko-KR" altLang="en-US" sz="1200" b="1" dirty="0"/>
          </a:p>
        </p:txBody>
      </p:sp>
      <p:sp>
        <p:nvSpPr>
          <p:cNvPr id="9" name="모서리가 둥근 직사각형 8"/>
          <p:cNvSpPr/>
          <p:nvPr/>
        </p:nvSpPr>
        <p:spPr>
          <a:xfrm>
            <a:off x="9768408" y="4689140"/>
            <a:ext cx="1008112" cy="360040"/>
          </a:xfrm>
          <a:prstGeom prst="roundRect">
            <a:avLst/>
          </a:prstGeom>
          <a:solidFill>
            <a:srgbClr val="003300"/>
          </a:solidFill>
          <a:ln>
            <a:solidFill>
              <a:srgbClr val="0033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/>
              <a:t>사례 </a:t>
            </a:r>
            <a:r>
              <a:rPr lang="en-US" altLang="ko-KR" sz="1200" b="1" dirty="0" smtClean="0"/>
              <a:t>3</a:t>
            </a:r>
            <a:endParaRPr lang="ko-KR" altLang="en-US" sz="1200" b="1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5820" y="1651632"/>
            <a:ext cx="3662187" cy="2340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654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660" y="0"/>
            <a:ext cx="10515600" cy="1325563"/>
          </a:xfrm>
        </p:spPr>
        <p:txBody>
          <a:bodyPr/>
          <a:lstStyle/>
          <a:p>
            <a:r>
              <a:rPr lang="ko-KR" altLang="en-US" dirty="0"/>
              <a:t>개발 상세 일정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660" y="1088740"/>
            <a:ext cx="10515600" cy="4351338"/>
          </a:xfrm>
        </p:spPr>
        <p:txBody>
          <a:bodyPr/>
          <a:lstStyle/>
          <a:p>
            <a:r>
              <a:rPr lang="en-US" altLang="ko-KR" dirty="0"/>
              <a:t>Gantt Chart </a:t>
            </a:r>
            <a:r>
              <a:rPr lang="ko-KR" altLang="en-US" dirty="0"/>
              <a:t>활용</a:t>
            </a:r>
            <a:endParaRPr lang="en-US" altLang="ko-KR" dirty="0"/>
          </a:p>
          <a:p>
            <a:pPr lvl="1"/>
            <a:r>
              <a:rPr lang="ko-KR" altLang="en-US" dirty="0"/>
              <a:t>엑셀을 이용하여 직접 작성 </a:t>
            </a:r>
            <a:r>
              <a:rPr lang="en-US" altLang="ko-KR" dirty="0"/>
              <a:t>or Gantt Chart </a:t>
            </a:r>
            <a:r>
              <a:rPr lang="ko-KR" altLang="en-US" dirty="0"/>
              <a:t>도구 활용</a:t>
            </a:r>
            <a:r>
              <a:rPr lang="en-US" altLang="ko-KR" dirty="0"/>
              <a:t>(</a:t>
            </a:r>
            <a:r>
              <a:rPr lang="ko-KR" altLang="en-US" dirty="0"/>
              <a:t>예</a:t>
            </a:r>
            <a:r>
              <a:rPr lang="en-US" altLang="ko-KR" dirty="0"/>
              <a:t>: Asana)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1642" y="1929367"/>
            <a:ext cx="2692841" cy="329983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556" y="1929367"/>
            <a:ext cx="3770149" cy="2003690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1343472" y="4051135"/>
            <a:ext cx="1008112" cy="360040"/>
          </a:xfrm>
          <a:prstGeom prst="roundRect">
            <a:avLst/>
          </a:prstGeom>
          <a:solidFill>
            <a:srgbClr val="003300"/>
          </a:solidFill>
          <a:ln>
            <a:solidFill>
              <a:srgbClr val="0033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/>
              <a:t>사례 </a:t>
            </a:r>
            <a:r>
              <a:rPr lang="en-US" altLang="ko-KR" sz="1200" b="1" dirty="0" smtClean="0"/>
              <a:t>1</a:t>
            </a:r>
            <a:endParaRPr lang="ko-KR" altLang="en-US" sz="1200" b="1" dirty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4979876" y="5365790"/>
            <a:ext cx="1008112" cy="360040"/>
          </a:xfrm>
          <a:prstGeom prst="roundRect">
            <a:avLst/>
          </a:prstGeom>
          <a:solidFill>
            <a:srgbClr val="003300"/>
          </a:solidFill>
          <a:ln>
            <a:solidFill>
              <a:srgbClr val="0033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/>
              <a:t>사례 </a:t>
            </a:r>
            <a:r>
              <a:rPr lang="en-US" altLang="ko-KR" sz="1200" b="1" dirty="0"/>
              <a:t>2</a:t>
            </a:r>
            <a:endParaRPr lang="ko-KR" altLang="en-US" sz="1200" b="1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0136" y="1975824"/>
            <a:ext cx="4082418" cy="2577169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9048328" y="4636495"/>
            <a:ext cx="1008112" cy="360040"/>
          </a:xfrm>
          <a:prstGeom prst="roundRect">
            <a:avLst/>
          </a:prstGeom>
          <a:solidFill>
            <a:srgbClr val="003300"/>
          </a:solidFill>
          <a:ln>
            <a:solidFill>
              <a:srgbClr val="0033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/>
              <a:t>사례 </a:t>
            </a:r>
            <a:r>
              <a:rPr lang="en-US" altLang="ko-KR" sz="1200" b="1" dirty="0" smtClean="0"/>
              <a:t>3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3873554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75420" y="2672916"/>
            <a:ext cx="10515600" cy="1169479"/>
          </a:xfrm>
        </p:spPr>
        <p:txBody>
          <a:bodyPr/>
          <a:lstStyle/>
          <a:p>
            <a:pPr algn="ctr"/>
            <a:r>
              <a:rPr lang="ko-KR" altLang="en-US" dirty="0"/>
              <a:t>시스템 구조</a:t>
            </a:r>
          </a:p>
        </p:txBody>
      </p:sp>
    </p:spTree>
    <p:extLst>
      <p:ext uri="{BB962C8B-B14F-4D97-AF65-F5344CB8AC3E}">
        <p14:creationId xmlns:p14="http://schemas.microsoft.com/office/powerpoint/2010/main" val="526792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724</TotalTime>
  <Words>589</Words>
  <Application>Microsoft Office PowerPoint</Application>
  <PresentationFormat>와이드스크린</PresentationFormat>
  <Paragraphs>189</Paragraphs>
  <Slides>33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40" baseType="lpstr">
      <vt:lpstr>Rix고딕 L</vt:lpstr>
      <vt:lpstr>굴림</vt:lpstr>
      <vt:lpstr>나눔고딕</vt:lpstr>
      <vt:lpstr>맑은 고딕</vt:lpstr>
      <vt:lpstr>Arial</vt:lpstr>
      <vt:lpstr>Wingdings</vt:lpstr>
      <vt:lpstr>Office 테마</vt:lpstr>
      <vt:lpstr>프로젝트 타이틀</vt:lpstr>
      <vt:lpstr>목차</vt:lpstr>
      <vt:lpstr>프로젝트 개요</vt:lpstr>
      <vt:lpstr>기획 의도 및 배경</vt:lpstr>
      <vt:lpstr>비즈니스 모델</vt:lpstr>
      <vt:lpstr>팀 구성 및 개발 일정</vt:lpstr>
      <vt:lpstr>팀원 소개 및 역할</vt:lpstr>
      <vt:lpstr>개발 상세 일정</vt:lpstr>
      <vt:lpstr>시스템 구조</vt:lpstr>
      <vt:lpstr>개발 환경 및 적용 기술</vt:lpstr>
      <vt:lpstr>시스템 구성도</vt:lpstr>
      <vt:lpstr>개발 범위 및 주요 기능</vt:lpstr>
      <vt:lpstr>프로젝트 개발 프로세스 모델 (필요시 작성)</vt:lpstr>
      <vt:lpstr>분석 및 설계 산출물</vt:lpstr>
      <vt:lpstr>유스케이스 모델</vt:lpstr>
      <vt:lpstr>유스케이스 명세서</vt:lpstr>
      <vt:lpstr>스토리보드</vt:lpstr>
      <vt:lpstr>도메인 객체 모델</vt:lpstr>
      <vt:lpstr>설계 클래스 모델</vt:lpstr>
      <vt:lpstr>데이터 모델</vt:lpstr>
      <vt:lpstr>데이터 모델 (Entity Relation Diagram)</vt:lpstr>
      <vt:lpstr>테이블 정의서</vt:lpstr>
      <vt:lpstr>구현 산출물</vt:lpstr>
      <vt:lpstr>주요 기능 화면 및 코드 설명</vt:lpstr>
      <vt:lpstr>주요 기능 화면 및 코드 설명</vt:lpstr>
      <vt:lpstr>프로젝트 주요 이슈</vt:lpstr>
      <vt:lpstr>기술적 이슈 및 해결 방안</vt:lpstr>
      <vt:lpstr>비즈니스 이슈 및 해결 방안</vt:lpstr>
      <vt:lpstr>프로젝트 회고</vt:lpstr>
      <vt:lpstr>프로젝트 회고</vt:lpstr>
      <vt:lpstr>프로젝트 회고</vt:lpstr>
      <vt:lpstr>프로젝트 회고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프로젝트 제목</dc:title>
  <dc:creator>i7C-</dc:creator>
  <cp:lastModifiedBy>i7C-</cp:lastModifiedBy>
  <cp:revision>88</cp:revision>
  <dcterms:created xsi:type="dcterms:W3CDTF">2023-08-25T05:30:17Z</dcterms:created>
  <dcterms:modified xsi:type="dcterms:W3CDTF">2023-09-22T00:27:17Z</dcterms:modified>
</cp:coreProperties>
</file>